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9"/>
  </p:notesMasterIdLst>
  <p:handoutMasterIdLst>
    <p:handoutMasterId r:id="rId40"/>
  </p:handoutMasterIdLst>
  <p:sldIdLst>
    <p:sldId id="266" r:id="rId2"/>
    <p:sldId id="371" r:id="rId3"/>
    <p:sldId id="407" r:id="rId4"/>
    <p:sldId id="377" r:id="rId5"/>
    <p:sldId id="398" r:id="rId6"/>
    <p:sldId id="392" r:id="rId7"/>
    <p:sldId id="408" r:id="rId8"/>
    <p:sldId id="378" r:id="rId9"/>
    <p:sldId id="413" r:id="rId10"/>
    <p:sldId id="366" r:id="rId11"/>
    <p:sldId id="395" r:id="rId12"/>
    <p:sldId id="368" r:id="rId13"/>
    <p:sldId id="374" r:id="rId14"/>
    <p:sldId id="394" r:id="rId15"/>
    <p:sldId id="393" r:id="rId16"/>
    <p:sldId id="410" r:id="rId17"/>
    <p:sldId id="418" r:id="rId18"/>
    <p:sldId id="419" r:id="rId19"/>
    <p:sldId id="420" r:id="rId20"/>
    <p:sldId id="386" r:id="rId21"/>
    <p:sldId id="397" r:id="rId22"/>
    <p:sldId id="403" r:id="rId23"/>
    <p:sldId id="421" r:id="rId24"/>
    <p:sldId id="422" r:id="rId25"/>
    <p:sldId id="415" r:id="rId26"/>
    <p:sldId id="416" r:id="rId27"/>
    <p:sldId id="417" r:id="rId28"/>
    <p:sldId id="401" r:id="rId29"/>
    <p:sldId id="412" r:id="rId30"/>
    <p:sldId id="409" r:id="rId31"/>
    <p:sldId id="423" r:id="rId32"/>
    <p:sldId id="425" r:id="rId33"/>
    <p:sldId id="424" r:id="rId34"/>
    <p:sldId id="356" r:id="rId35"/>
    <p:sldId id="385" r:id="rId36"/>
    <p:sldId id="406" r:id="rId37"/>
    <p:sldId id="38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mn-ea"/>
        <a:cs typeface="+mn-cs"/>
      </a:defRPr>
    </a:lvl1pPr>
    <a:lvl2pPr marL="457200" algn="l" rtl="0" fontAlgn="base">
      <a:spcBef>
        <a:spcPct val="0"/>
      </a:spcBef>
      <a:spcAft>
        <a:spcPct val="0"/>
      </a:spcAft>
      <a:defRPr kern="1200">
        <a:solidFill>
          <a:schemeClr val="tx1"/>
        </a:solidFill>
        <a:latin typeface="Arial" pitchFamily="-123" charset="0"/>
        <a:ea typeface="+mn-ea"/>
        <a:cs typeface="+mn-cs"/>
      </a:defRPr>
    </a:lvl2pPr>
    <a:lvl3pPr marL="914400" algn="l" rtl="0" fontAlgn="base">
      <a:spcBef>
        <a:spcPct val="0"/>
      </a:spcBef>
      <a:spcAft>
        <a:spcPct val="0"/>
      </a:spcAft>
      <a:defRPr kern="1200">
        <a:solidFill>
          <a:schemeClr val="tx1"/>
        </a:solidFill>
        <a:latin typeface="Arial" pitchFamily="-123" charset="0"/>
        <a:ea typeface="+mn-ea"/>
        <a:cs typeface="+mn-cs"/>
      </a:defRPr>
    </a:lvl3pPr>
    <a:lvl4pPr marL="1371600" algn="l" rtl="0" fontAlgn="base">
      <a:spcBef>
        <a:spcPct val="0"/>
      </a:spcBef>
      <a:spcAft>
        <a:spcPct val="0"/>
      </a:spcAft>
      <a:defRPr kern="1200">
        <a:solidFill>
          <a:schemeClr val="tx1"/>
        </a:solidFill>
        <a:latin typeface="Arial" pitchFamily="-123" charset="0"/>
        <a:ea typeface="+mn-ea"/>
        <a:cs typeface="+mn-cs"/>
      </a:defRPr>
    </a:lvl4pPr>
    <a:lvl5pPr marL="1828800" algn="l" rtl="0" fontAlgn="base">
      <a:spcBef>
        <a:spcPct val="0"/>
      </a:spcBef>
      <a:spcAft>
        <a:spcPct val="0"/>
      </a:spcAft>
      <a:defRPr kern="1200">
        <a:solidFill>
          <a:schemeClr val="tx1"/>
        </a:solidFill>
        <a:latin typeface="Arial" pitchFamily="-123" charset="0"/>
        <a:ea typeface="+mn-ea"/>
        <a:cs typeface="+mn-cs"/>
      </a:defRPr>
    </a:lvl5pPr>
    <a:lvl6pPr marL="2286000" algn="l" defTabSz="457200" rtl="0" eaLnBrk="1" latinLnBrk="0" hangingPunct="1">
      <a:defRPr kern="1200">
        <a:solidFill>
          <a:schemeClr val="tx1"/>
        </a:solidFill>
        <a:latin typeface="Arial" pitchFamily="-123" charset="0"/>
        <a:ea typeface="+mn-ea"/>
        <a:cs typeface="+mn-cs"/>
      </a:defRPr>
    </a:lvl6pPr>
    <a:lvl7pPr marL="2743200" algn="l" defTabSz="457200" rtl="0" eaLnBrk="1" latinLnBrk="0" hangingPunct="1">
      <a:defRPr kern="1200">
        <a:solidFill>
          <a:schemeClr val="tx1"/>
        </a:solidFill>
        <a:latin typeface="Arial" pitchFamily="-123" charset="0"/>
        <a:ea typeface="+mn-ea"/>
        <a:cs typeface="+mn-cs"/>
      </a:defRPr>
    </a:lvl7pPr>
    <a:lvl8pPr marL="3200400" algn="l" defTabSz="457200" rtl="0" eaLnBrk="1" latinLnBrk="0" hangingPunct="1">
      <a:defRPr kern="1200">
        <a:solidFill>
          <a:schemeClr val="tx1"/>
        </a:solidFill>
        <a:latin typeface="Arial" pitchFamily="-123" charset="0"/>
        <a:ea typeface="+mn-ea"/>
        <a:cs typeface="+mn-cs"/>
      </a:defRPr>
    </a:lvl8pPr>
    <a:lvl9pPr marL="3657600" algn="l" defTabSz="457200" rtl="0" eaLnBrk="1" latinLnBrk="0" hangingPunct="1">
      <a:defRPr kern="1200">
        <a:solidFill>
          <a:schemeClr val="tx1"/>
        </a:solidFill>
        <a:latin typeface="Arial" pitchFamily="-12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04"/>
    <p:restoredTop sz="94624"/>
  </p:normalViewPr>
  <p:slideViewPr>
    <p:cSldViewPr>
      <p:cViewPr>
        <p:scale>
          <a:sx n="93" d="100"/>
          <a:sy n="93" d="100"/>
        </p:scale>
        <p:origin x="1456" y="272"/>
      </p:cViewPr>
      <p:guideLst>
        <p:guide orient="horz" pos="2160"/>
        <p:guide pos="2880"/>
      </p:guideLst>
    </p:cSldViewPr>
  </p:slideViewPr>
  <p:outlineViewPr>
    <p:cViewPr>
      <p:scale>
        <a:sx n="33" d="100"/>
        <a:sy n="33" d="100"/>
      </p:scale>
      <p:origin x="0" y="-76136"/>
    </p:cViewPr>
  </p:outlineViewPr>
  <p:notesTextViewPr>
    <p:cViewPr>
      <p:scale>
        <a:sx n="100" d="100"/>
        <a:sy n="100" d="100"/>
      </p:scale>
      <p:origin x="0" y="0"/>
    </p:cViewPr>
  </p:notesTextViewPr>
  <p:sorterViewPr>
    <p:cViewPr>
      <p:scale>
        <a:sx n="117" d="100"/>
        <a:sy n="117" d="100"/>
      </p:scale>
      <p:origin x="0" y="1536"/>
    </p:cViewPr>
  </p:sorterViewPr>
  <p:notesViewPr>
    <p:cSldViewPr>
      <p:cViewPr varScale="1">
        <p:scale>
          <a:sx n="72" d="100"/>
          <a:sy n="72" d="100"/>
        </p:scale>
        <p:origin x="2568" y="20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25540-B868-0246-87A5-08B23FC738F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E4A4A56E-F998-5A4C-826F-A94FAFF46E5F}">
      <dgm:prSet phldrT="[Text]"/>
      <dgm:spPr/>
      <dgm:t>
        <a:bodyPr/>
        <a:lstStyle/>
        <a:p>
          <a:r>
            <a:rPr lang="en-US" dirty="0" smtClean="0"/>
            <a:t>The intention to accomplish something that is both:</a:t>
          </a:r>
          <a:endParaRPr lang="en-US" dirty="0"/>
        </a:p>
      </dgm:t>
    </dgm:pt>
    <dgm:pt modelId="{0D74ACAD-7132-144B-97E2-05886D5DDEF9}" type="parTrans" cxnId="{86E2C5CB-20AD-234D-9F4A-EF6FC57BF232}">
      <dgm:prSet/>
      <dgm:spPr/>
      <dgm:t>
        <a:bodyPr/>
        <a:lstStyle/>
        <a:p>
          <a:endParaRPr lang="en-US"/>
        </a:p>
      </dgm:t>
    </dgm:pt>
    <dgm:pt modelId="{9194E79E-A787-C24F-80D4-9E024A543689}" type="sibTrans" cxnId="{86E2C5CB-20AD-234D-9F4A-EF6FC57BF232}">
      <dgm:prSet/>
      <dgm:spPr/>
      <dgm:t>
        <a:bodyPr/>
        <a:lstStyle/>
        <a:p>
          <a:endParaRPr lang="en-US"/>
        </a:p>
      </dgm:t>
    </dgm:pt>
    <dgm:pt modelId="{4F93777D-7B31-A34A-B111-52AB9C165EFF}">
      <dgm:prSet phldrT="[Text]"/>
      <dgm:spPr/>
      <dgm:t>
        <a:bodyPr/>
        <a:lstStyle/>
        <a:p>
          <a:r>
            <a:rPr lang="en-US" dirty="0" smtClean="0"/>
            <a:t>Personally meaningful</a:t>
          </a:r>
          <a:endParaRPr lang="en-US" dirty="0"/>
        </a:p>
      </dgm:t>
    </dgm:pt>
    <dgm:pt modelId="{D0CA9AB0-D8CA-7C4F-B592-D7022B16C7B9}" type="parTrans" cxnId="{67CAE505-F414-ED41-8AF5-C4CB5FFE6FD6}">
      <dgm:prSet/>
      <dgm:spPr/>
      <dgm:t>
        <a:bodyPr/>
        <a:lstStyle/>
        <a:p>
          <a:endParaRPr lang="en-US"/>
        </a:p>
      </dgm:t>
    </dgm:pt>
    <dgm:pt modelId="{B8D86D44-DC0A-8A47-9D1D-C85F452D9398}" type="sibTrans" cxnId="{67CAE505-F414-ED41-8AF5-C4CB5FFE6FD6}">
      <dgm:prSet/>
      <dgm:spPr/>
      <dgm:t>
        <a:bodyPr/>
        <a:lstStyle/>
        <a:p>
          <a:endParaRPr lang="en-US"/>
        </a:p>
      </dgm:t>
    </dgm:pt>
    <dgm:pt modelId="{CAE955CF-5103-2549-B300-EAEF4E82C968}">
      <dgm:prSet phldrT="[Text]"/>
      <dgm:spPr/>
      <dgm:t>
        <a:bodyPr/>
        <a:lstStyle/>
        <a:p>
          <a:r>
            <a:rPr lang="en-US" dirty="0" smtClean="0"/>
            <a:t>In service of a greater, non-destructive good </a:t>
          </a:r>
          <a:endParaRPr lang="en-US" dirty="0"/>
        </a:p>
      </dgm:t>
    </dgm:pt>
    <dgm:pt modelId="{BF238A49-340E-974F-9C06-8D954240DE4C}" type="parTrans" cxnId="{871FBD27-F402-B04A-9A26-99572824E538}">
      <dgm:prSet/>
      <dgm:spPr/>
      <dgm:t>
        <a:bodyPr/>
        <a:lstStyle/>
        <a:p>
          <a:endParaRPr lang="en-US"/>
        </a:p>
      </dgm:t>
    </dgm:pt>
    <dgm:pt modelId="{789C05FE-60D7-7A4D-8099-0F1216290E77}" type="sibTrans" cxnId="{871FBD27-F402-B04A-9A26-99572824E538}">
      <dgm:prSet/>
      <dgm:spPr/>
      <dgm:t>
        <a:bodyPr/>
        <a:lstStyle/>
        <a:p>
          <a:endParaRPr lang="en-US"/>
        </a:p>
      </dgm:t>
    </dgm:pt>
    <dgm:pt modelId="{1AE18FA5-EB46-5B46-8E54-20A62BB6B298}" type="pres">
      <dgm:prSet presAssocID="{EE725540-B868-0246-87A5-08B23FC738F8}" presName="hierChild1" presStyleCnt="0">
        <dgm:presLayoutVars>
          <dgm:chPref val="1"/>
          <dgm:dir/>
          <dgm:animOne val="branch"/>
          <dgm:animLvl val="lvl"/>
          <dgm:resizeHandles/>
        </dgm:presLayoutVars>
      </dgm:prSet>
      <dgm:spPr/>
      <dgm:t>
        <a:bodyPr/>
        <a:lstStyle/>
        <a:p>
          <a:endParaRPr lang="en-US"/>
        </a:p>
      </dgm:t>
    </dgm:pt>
    <dgm:pt modelId="{EDFD4F37-BA0C-054E-B5F2-CF1DCEFF7DF1}" type="pres">
      <dgm:prSet presAssocID="{E4A4A56E-F998-5A4C-826F-A94FAFF46E5F}" presName="hierRoot1" presStyleCnt="0"/>
      <dgm:spPr/>
    </dgm:pt>
    <dgm:pt modelId="{9EF7673F-1E0C-B941-9EC7-8F9C3829C237}" type="pres">
      <dgm:prSet presAssocID="{E4A4A56E-F998-5A4C-826F-A94FAFF46E5F}" presName="composite" presStyleCnt="0"/>
      <dgm:spPr/>
    </dgm:pt>
    <dgm:pt modelId="{ED962FAE-5B27-8043-9A74-BF89CDA84AC0}" type="pres">
      <dgm:prSet presAssocID="{E4A4A56E-F998-5A4C-826F-A94FAFF46E5F}" presName="background" presStyleLbl="node0" presStyleIdx="0" presStyleCnt="1"/>
      <dgm:spPr/>
    </dgm:pt>
    <dgm:pt modelId="{EF39BF1C-A489-5541-ABC4-3301DFD6BBF0}" type="pres">
      <dgm:prSet presAssocID="{E4A4A56E-F998-5A4C-826F-A94FAFF46E5F}" presName="text" presStyleLbl="fgAcc0" presStyleIdx="0" presStyleCnt="1">
        <dgm:presLayoutVars>
          <dgm:chPref val="3"/>
        </dgm:presLayoutVars>
      </dgm:prSet>
      <dgm:spPr/>
      <dgm:t>
        <a:bodyPr/>
        <a:lstStyle/>
        <a:p>
          <a:endParaRPr lang="en-US"/>
        </a:p>
      </dgm:t>
    </dgm:pt>
    <dgm:pt modelId="{AF6C4D9E-3F46-EA4D-8A3E-54885E76E974}" type="pres">
      <dgm:prSet presAssocID="{E4A4A56E-F998-5A4C-826F-A94FAFF46E5F}" presName="hierChild2" presStyleCnt="0"/>
      <dgm:spPr/>
    </dgm:pt>
    <dgm:pt modelId="{F2F36444-2337-E749-846C-C2CBB17941BB}" type="pres">
      <dgm:prSet presAssocID="{D0CA9AB0-D8CA-7C4F-B592-D7022B16C7B9}" presName="Name10" presStyleLbl="parChTrans1D2" presStyleIdx="0" presStyleCnt="2"/>
      <dgm:spPr/>
      <dgm:t>
        <a:bodyPr/>
        <a:lstStyle/>
        <a:p>
          <a:endParaRPr lang="en-US"/>
        </a:p>
      </dgm:t>
    </dgm:pt>
    <dgm:pt modelId="{ADA9D04E-62AD-4942-9938-F01D5FA8E5A8}" type="pres">
      <dgm:prSet presAssocID="{4F93777D-7B31-A34A-B111-52AB9C165EFF}" presName="hierRoot2" presStyleCnt="0"/>
      <dgm:spPr/>
    </dgm:pt>
    <dgm:pt modelId="{73A23929-91C9-914A-9648-168BFEDCD9EE}" type="pres">
      <dgm:prSet presAssocID="{4F93777D-7B31-A34A-B111-52AB9C165EFF}" presName="composite2" presStyleCnt="0"/>
      <dgm:spPr/>
    </dgm:pt>
    <dgm:pt modelId="{6CDE7873-1A31-A54F-B2CE-B4F68ED1277B}" type="pres">
      <dgm:prSet presAssocID="{4F93777D-7B31-A34A-B111-52AB9C165EFF}" presName="background2" presStyleLbl="node2" presStyleIdx="0" presStyleCnt="2"/>
      <dgm:spPr/>
    </dgm:pt>
    <dgm:pt modelId="{0716680A-A511-AB46-A8D7-476180475CEB}" type="pres">
      <dgm:prSet presAssocID="{4F93777D-7B31-A34A-B111-52AB9C165EFF}" presName="text2" presStyleLbl="fgAcc2" presStyleIdx="0" presStyleCnt="2">
        <dgm:presLayoutVars>
          <dgm:chPref val="3"/>
        </dgm:presLayoutVars>
      </dgm:prSet>
      <dgm:spPr/>
      <dgm:t>
        <a:bodyPr/>
        <a:lstStyle/>
        <a:p>
          <a:endParaRPr lang="en-US"/>
        </a:p>
      </dgm:t>
    </dgm:pt>
    <dgm:pt modelId="{7562579D-DFEF-D94D-960D-D8BE5323C611}" type="pres">
      <dgm:prSet presAssocID="{4F93777D-7B31-A34A-B111-52AB9C165EFF}" presName="hierChild3" presStyleCnt="0"/>
      <dgm:spPr/>
    </dgm:pt>
    <dgm:pt modelId="{A286612B-6244-2D4E-9B20-0719D019F356}" type="pres">
      <dgm:prSet presAssocID="{BF238A49-340E-974F-9C06-8D954240DE4C}" presName="Name10" presStyleLbl="parChTrans1D2" presStyleIdx="1" presStyleCnt="2"/>
      <dgm:spPr/>
      <dgm:t>
        <a:bodyPr/>
        <a:lstStyle/>
        <a:p>
          <a:endParaRPr lang="en-US"/>
        </a:p>
      </dgm:t>
    </dgm:pt>
    <dgm:pt modelId="{445914CB-175A-3848-8342-55B12EFF68A1}" type="pres">
      <dgm:prSet presAssocID="{CAE955CF-5103-2549-B300-EAEF4E82C968}" presName="hierRoot2" presStyleCnt="0"/>
      <dgm:spPr/>
    </dgm:pt>
    <dgm:pt modelId="{8933244A-D97E-2643-BD3C-A1B0DB53F74F}" type="pres">
      <dgm:prSet presAssocID="{CAE955CF-5103-2549-B300-EAEF4E82C968}" presName="composite2" presStyleCnt="0"/>
      <dgm:spPr/>
    </dgm:pt>
    <dgm:pt modelId="{1D753462-2EF0-9945-80A2-D8A86C96B002}" type="pres">
      <dgm:prSet presAssocID="{CAE955CF-5103-2549-B300-EAEF4E82C968}" presName="background2" presStyleLbl="node2" presStyleIdx="1" presStyleCnt="2"/>
      <dgm:spPr/>
    </dgm:pt>
    <dgm:pt modelId="{E7193F4A-5C17-B04E-A9A3-9225B4ADA60E}" type="pres">
      <dgm:prSet presAssocID="{CAE955CF-5103-2549-B300-EAEF4E82C968}" presName="text2" presStyleLbl="fgAcc2" presStyleIdx="1" presStyleCnt="2">
        <dgm:presLayoutVars>
          <dgm:chPref val="3"/>
        </dgm:presLayoutVars>
      </dgm:prSet>
      <dgm:spPr/>
      <dgm:t>
        <a:bodyPr/>
        <a:lstStyle/>
        <a:p>
          <a:endParaRPr lang="en-US"/>
        </a:p>
      </dgm:t>
    </dgm:pt>
    <dgm:pt modelId="{F28FA570-DFDD-CD4A-82F9-F76ECDECF0FA}" type="pres">
      <dgm:prSet presAssocID="{CAE955CF-5103-2549-B300-EAEF4E82C968}" presName="hierChild3" presStyleCnt="0"/>
      <dgm:spPr/>
    </dgm:pt>
  </dgm:ptLst>
  <dgm:cxnLst>
    <dgm:cxn modelId="{67CAE505-F414-ED41-8AF5-C4CB5FFE6FD6}" srcId="{E4A4A56E-F998-5A4C-826F-A94FAFF46E5F}" destId="{4F93777D-7B31-A34A-B111-52AB9C165EFF}" srcOrd="0" destOrd="0" parTransId="{D0CA9AB0-D8CA-7C4F-B592-D7022B16C7B9}" sibTransId="{B8D86D44-DC0A-8A47-9D1D-C85F452D9398}"/>
    <dgm:cxn modelId="{8018F93B-E1D0-5448-A4DD-7B3936DAA592}" type="presOf" srcId="{BF238A49-340E-974F-9C06-8D954240DE4C}" destId="{A286612B-6244-2D4E-9B20-0719D019F356}" srcOrd="0" destOrd="0" presId="urn:microsoft.com/office/officeart/2005/8/layout/hierarchy1"/>
    <dgm:cxn modelId="{5413C342-47A9-194C-81A6-C077795023DE}" type="presOf" srcId="{EE725540-B868-0246-87A5-08B23FC738F8}" destId="{1AE18FA5-EB46-5B46-8E54-20A62BB6B298}" srcOrd="0" destOrd="0" presId="urn:microsoft.com/office/officeart/2005/8/layout/hierarchy1"/>
    <dgm:cxn modelId="{86E2C5CB-20AD-234D-9F4A-EF6FC57BF232}" srcId="{EE725540-B868-0246-87A5-08B23FC738F8}" destId="{E4A4A56E-F998-5A4C-826F-A94FAFF46E5F}" srcOrd="0" destOrd="0" parTransId="{0D74ACAD-7132-144B-97E2-05886D5DDEF9}" sibTransId="{9194E79E-A787-C24F-80D4-9E024A543689}"/>
    <dgm:cxn modelId="{E35D8B49-267F-6048-8B3F-E02C11410A11}" type="presOf" srcId="{CAE955CF-5103-2549-B300-EAEF4E82C968}" destId="{E7193F4A-5C17-B04E-A9A3-9225B4ADA60E}" srcOrd="0" destOrd="0" presId="urn:microsoft.com/office/officeart/2005/8/layout/hierarchy1"/>
    <dgm:cxn modelId="{12867731-11B6-2548-92AA-80BC6279FCF2}" type="presOf" srcId="{4F93777D-7B31-A34A-B111-52AB9C165EFF}" destId="{0716680A-A511-AB46-A8D7-476180475CEB}" srcOrd="0" destOrd="0" presId="urn:microsoft.com/office/officeart/2005/8/layout/hierarchy1"/>
    <dgm:cxn modelId="{0C406B2E-0D78-934A-AE9F-AA3A59EFF80A}" type="presOf" srcId="{E4A4A56E-F998-5A4C-826F-A94FAFF46E5F}" destId="{EF39BF1C-A489-5541-ABC4-3301DFD6BBF0}" srcOrd="0" destOrd="0" presId="urn:microsoft.com/office/officeart/2005/8/layout/hierarchy1"/>
    <dgm:cxn modelId="{871FBD27-F402-B04A-9A26-99572824E538}" srcId="{E4A4A56E-F998-5A4C-826F-A94FAFF46E5F}" destId="{CAE955CF-5103-2549-B300-EAEF4E82C968}" srcOrd="1" destOrd="0" parTransId="{BF238A49-340E-974F-9C06-8D954240DE4C}" sibTransId="{789C05FE-60D7-7A4D-8099-0F1216290E77}"/>
    <dgm:cxn modelId="{3186F934-3265-0C42-91E7-F56434D773C0}" type="presOf" srcId="{D0CA9AB0-D8CA-7C4F-B592-D7022B16C7B9}" destId="{F2F36444-2337-E749-846C-C2CBB17941BB}" srcOrd="0" destOrd="0" presId="urn:microsoft.com/office/officeart/2005/8/layout/hierarchy1"/>
    <dgm:cxn modelId="{CAC288BA-0436-8649-ACC9-6694A92598DC}" type="presParOf" srcId="{1AE18FA5-EB46-5B46-8E54-20A62BB6B298}" destId="{EDFD4F37-BA0C-054E-B5F2-CF1DCEFF7DF1}" srcOrd="0" destOrd="0" presId="urn:microsoft.com/office/officeart/2005/8/layout/hierarchy1"/>
    <dgm:cxn modelId="{D252DBFD-4EF3-D149-AE26-5D1B911D402A}" type="presParOf" srcId="{EDFD4F37-BA0C-054E-B5F2-CF1DCEFF7DF1}" destId="{9EF7673F-1E0C-B941-9EC7-8F9C3829C237}" srcOrd="0" destOrd="0" presId="urn:microsoft.com/office/officeart/2005/8/layout/hierarchy1"/>
    <dgm:cxn modelId="{C522F1C9-8548-7443-992D-EF81CAF75549}" type="presParOf" srcId="{9EF7673F-1E0C-B941-9EC7-8F9C3829C237}" destId="{ED962FAE-5B27-8043-9A74-BF89CDA84AC0}" srcOrd="0" destOrd="0" presId="urn:microsoft.com/office/officeart/2005/8/layout/hierarchy1"/>
    <dgm:cxn modelId="{84A9796D-AD04-7545-823F-D6053EDCAB99}" type="presParOf" srcId="{9EF7673F-1E0C-B941-9EC7-8F9C3829C237}" destId="{EF39BF1C-A489-5541-ABC4-3301DFD6BBF0}" srcOrd="1" destOrd="0" presId="urn:microsoft.com/office/officeart/2005/8/layout/hierarchy1"/>
    <dgm:cxn modelId="{859D0533-7720-5446-A7A0-12B56BE7DF8D}" type="presParOf" srcId="{EDFD4F37-BA0C-054E-B5F2-CF1DCEFF7DF1}" destId="{AF6C4D9E-3F46-EA4D-8A3E-54885E76E974}" srcOrd="1" destOrd="0" presId="urn:microsoft.com/office/officeart/2005/8/layout/hierarchy1"/>
    <dgm:cxn modelId="{5C26CD2D-6F2E-0346-B54B-126EE35F3AB4}" type="presParOf" srcId="{AF6C4D9E-3F46-EA4D-8A3E-54885E76E974}" destId="{F2F36444-2337-E749-846C-C2CBB17941BB}" srcOrd="0" destOrd="0" presId="urn:microsoft.com/office/officeart/2005/8/layout/hierarchy1"/>
    <dgm:cxn modelId="{B2DA8035-E958-084E-B328-B8EB0FBE8789}" type="presParOf" srcId="{AF6C4D9E-3F46-EA4D-8A3E-54885E76E974}" destId="{ADA9D04E-62AD-4942-9938-F01D5FA8E5A8}" srcOrd="1" destOrd="0" presId="urn:microsoft.com/office/officeart/2005/8/layout/hierarchy1"/>
    <dgm:cxn modelId="{7AE4E22E-5FFA-1C48-ACC2-B44B2020E2E0}" type="presParOf" srcId="{ADA9D04E-62AD-4942-9938-F01D5FA8E5A8}" destId="{73A23929-91C9-914A-9648-168BFEDCD9EE}" srcOrd="0" destOrd="0" presId="urn:microsoft.com/office/officeart/2005/8/layout/hierarchy1"/>
    <dgm:cxn modelId="{5D130DD0-8E19-9F48-AE1D-41FEA1C90148}" type="presParOf" srcId="{73A23929-91C9-914A-9648-168BFEDCD9EE}" destId="{6CDE7873-1A31-A54F-B2CE-B4F68ED1277B}" srcOrd="0" destOrd="0" presId="urn:microsoft.com/office/officeart/2005/8/layout/hierarchy1"/>
    <dgm:cxn modelId="{6CDF42F0-0928-2344-83B5-2D71219AAB98}" type="presParOf" srcId="{73A23929-91C9-914A-9648-168BFEDCD9EE}" destId="{0716680A-A511-AB46-A8D7-476180475CEB}" srcOrd="1" destOrd="0" presId="urn:microsoft.com/office/officeart/2005/8/layout/hierarchy1"/>
    <dgm:cxn modelId="{89E118AE-A9E5-A94E-8440-56C57099FD90}" type="presParOf" srcId="{ADA9D04E-62AD-4942-9938-F01D5FA8E5A8}" destId="{7562579D-DFEF-D94D-960D-D8BE5323C611}" srcOrd="1" destOrd="0" presId="urn:microsoft.com/office/officeart/2005/8/layout/hierarchy1"/>
    <dgm:cxn modelId="{76BCCDB7-7756-7541-BB6F-A48C23F24F93}" type="presParOf" srcId="{AF6C4D9E-3F46-EA4D-8A3E-54885E76E974}" destId="{A286612B-6244-2D4E-9B20-0719D019F356}" srcOrd="2" destOrd="0" presId="urn:microsoft.com/office/officeart/2005/8/layout/hierarchy1"/>
    <dgm:cxn modelId="{07D2FB21-A62E-3D42-A57E-90BA221F4A1B}" type="presParOf" srcId="{AF6C4D9E-3F46-EA4D-8A3E-54885E76E974}" destId="{445914CB-175A-3848-8342-55B12EFF68A1}" srcOrd="3" destOrd="0" presId="urn:microsoft.com/office/officeart/2005/8/layout/hierarchy1"/>
    <dgm:cxn modelId="{1B47DF5F-18FA-5049-8202-C35169040F1A}" type="presParOf" srcId="{445914CB-175A-3848-8342-55B12EFF68A1}" destId="{8933244A-D97E-2643-BD3C-A1B0DB53F74F}" srcOrd="0" destOrd="0" presId="urn:microsoft.com/office/officeart/2005/8/layout/hierarchy1"/>
    <dgm:cxn modelId="{5D36C6C3-230F-E348-B56B-8E07E8EA3F6E}" type="presParOf" srcId="{8933244A-D97E-2643-BD3C-A1B0DB53F74F}" destId="{1D753462-2EF0-9945-80A2-D8A86C96B002}" srcOrd="0" destOrd="0" presId="urn:microsoft.com/office/officeart/2005/8/layout/hierarchy1"/>
    <dgm:cxn modelId="{E4E2E7A2-AB4B-1A41-960E-29D13D0C0DFF}" type="presParOf" srcId="{8933244A-D97E-2643-BD3C-A1B0DB53F74F}" destId="{E7193F4A-5C17-B04E-A9A3-9225B4ADA60E}" srcOrd="1" destOrd="0" presId="urn:microsoft.com/office/officeart/2005/8/layout/hierarchy1"/>
    <dgm:cxn modelId="{B0D6BD6C-A31D-4347-BC39-1D7D6388663B}" type="presParOf" srcId="{445914CB-175A-3848-8342-55B12EFF68A1}" destId="{F28FA570-DFDD-CD4A-82F9-F76ECDECF0F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6612B-6244-2D4E-9B20-0719D019F356}">
      <dsp:nvSpPr>
        <dsp:cNvPr id="0" name=""/>
        <dsp:cNvSpPr/>
      </dsp:nvSpPr>
      <dsp:spPr>
        <a:xfrm>
          <a:off x="3520564" y="1490574"/>
          <a:ext cx="1433432" cy="682183"/>
        </a:xfrm>
        <a:custGeom>
          <a:avLst/>
          <a:gdLst/>
          <a:ahLst/>
          <a:cxnLst/>
          <a:rect l="0" t="0" r="0" b="0"/>
          <a:pathLst>
            <a:path>
              <a:moveTo>
                <a:pt x="0" y="0"/>
              </a:moveTo>
              <a:lnTo>
                <a:pt x="0" y="464888"/>
              </a:lnTo>
              <a:lnTo>
                <a:pt x="1433432" y="464888"/>
              </a:lnTo>
              <a:lnTo>
                <a:pt x="1433432" y="6821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F36444-2337-E749-846C-C2CBB17941BB}">
      <dsp:nvSpPr>
        <dsp:cNvPr id="0" name=""/>
        <dsp:cNvSpPr/>
      </dsp:nvSpPr>
      <dsp:spPr>
        <a:xfrm>
          <a:off x="2087131" y="1490574"/>
          <a:ext cx="1433432" cy="682183"/>
        </a:xfrm>
        <a:custGeom>
          <a:avLst/>
          <a:gdLst/>
          <a:ahLst/>
          <a:cxnLst/>
          <a:rect l="0" t="0" r="0" b="0"/>
          <a:pathLst>
            <a:path>
              <a:moveTo>
                <a:pt x="1433432" y="0"/>
              </a:moveTo>
              <a:lnTo>
                <a:pt x="1433432" y="464888"/>
              </a:lnTo>
              <a:lnTo>
                <a:pt x="0" y="464888"/>
              </a:lnTo>
              <a:lnTo>
                <a:pt x="0" y="6821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962FAE-5B27-8043-9A74-BF89CDA84AC0}">
      <dsp:nvSpPr>
        <dsp:cNvPr id="0" name=""/>
        <dsp:cNvSpPr/>
      </dsp:nvSpPr>
      <dsp:spPr>
        <a:xfrm>
          <a:off x="2347756" y="1108"/>
          <a:ext cx="2345616" cy="148946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39BF1C-A489-5541-ABC4-3301DFD6BBF0}">
      <dsp:nvSpPr>
        <dsp:cNvPr id="0" name=""/>
        <dsp:cNvSpPr/>
      </dsp:nvSpPr>
      <dsp:spPr>
        <a:xfrm>
          <a:off x="2608380" y="248700"/>
          <a:ext cx="2345616" cy="14894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The intention to accomplish something that is both:</a:t>
          </a:r>
          <a:endParaRPr lang="en-US" sz="2300" kern="1200" dirty="0"/>
        </a:p>
      </dsp:txBody>
      <dsp:txXfrm>
        <a:off x="2652005" y="292325"/>
        <a:ext cx="2258366" cy="1402216"/>
      </dsp:txXfrm>
    </dsp:sp>
    <dsp:sp modelId="{6CDE7873-1A31-A54F-B2CE-B4F68ED1277B}">
      <dsp:nvSpPr>
        <dsp:cNvPr id="0" name=""/>
        <dsp:cNvSpPr/>
      </dsp:nvSpPr>
      <dsp:spPr>
        <a:xfrm>
          <a:off x="914323" y="2172758"/>
          <a:ext cx="2345616" cy="148946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16680A-A511-AB46-A8D7-476180475CEB}">
      <dsp:nvSpPr>
        <dsp:cNvPr id="0" name=""/>
        <dsp:cNvSpPr/>
      </dsp:nvSpPr>
      <dsp:spPr>
        <a:xfrm>
          <a:off x="1174947" y="2420351"/>
          <a:ext cx="2345616" cy="14894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Personally meaningful</a:t>
          </a:r>
          <a:endParaRPr lang="en-US" sz="2300" kern="1200" dirty="0"/>
        </a:p>
      </dsp:txBody>
      <dsp:txXfrm>
        <a:off x="1218572" y="2463976"/>
        <a:ext cx="2258366" cy="1402216"/>
      </dsp:txXfrm>
    </dsp:sp>
    <dsp:sp modelId="{1D753462-2EF0-9945-80A2-D8A86C96B002}">
      <dsp:nvSpPr>
        <dsp:cNvPr id="0" name=""/>
        <dsp:cNvSpPr/>
      </dsp:nvSpPr>
      <dsp:spPr>
        <a:xfrm>
          <a:off x="3781188" y="2172758"/>
          <a:ext cx="2345616" cy="148946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193F4A-5C17-B04E-A9A3-9225B4ADA60E}">
      <dsp:nvSpPr>
        <dsp:cNvPr id="0" name=""/>
        <dsp:cNvSpPr/>
      </dsp:nvSpPr>
      <dsp:spPr>
        <a:xfrm>
          <a:off x="4041812" y="2420351"/>
          <a:ext cx="2345616" cy="14894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 service of a greater, non-destructive good </a:t>
          </a:r>
          <a:endParaRPr lang="en-US" sz="2300" kern="1200" dirty="0"/>
        </a:p>
      </dsp:txBody>
      <dsp:txXfrm>
        <a:off x="4085437" y="2463976"/>
        <a:ext cx="2258366" cy="14022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37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37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37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7791ED-A365-45AB-8DFD-9ADD6F68C3F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11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1140"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11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45FB5C-9FBD-4D0A-9A2D-EF17979A8A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23" charset="0"/>
        <a:ea typeface="+mn-ea"/>
        <a:cs typeface="+mn-cs"/>
      </a:defRPr>
    </a:lvl1pPr>
    <a:lvl2pPr marL="4572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casel.or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p:cNvSpPr>
          <p:nvPr>
            <p:ph type="sldImg"/>
          </p:nvPr>
        </p:nvSpPr>
        <p:spPr>
          <a:ln/>
        </p:spPr>
      </p:sp>
      <p:sp>
        <p:nvSpPr>
          <p:cNvPr id="21506" name="Rectangle 3"/>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Tree>
    <p:extLst>
      <p:ext uri="{BB962C8B-B14F-4D97-AF65-F5344CB8AC3E}">
        <p14:creationId xmlns:p14="http://schemas.microsoft.com/office/powerpoint/2010/main" val="194380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3C801F8-7169-DB4A-9D20-A475ED45B021}" type="slidenum">
              <a:rPr lang="en-US" altLang="x-none">
                <a:latin typeface="Arial" charset="0"/>
              </a:rPr>
              <a:pPr>
                <a:spcBef>
                  <a:spcPct val="0"/>
                </a:spcBef>
              </a:pPr>
              <a:t>21</a:t>
            </a:fld>
            <a:endParaRPr lang="en-US" altLang="x-none">
              <a:latin typeface="Arial" charset="0"/>
            </a:endParaRPr>
          </a:p>
        </p:txBody>
      </p:sp>
      <p:sp>
        <p:nvSpPr>
          <p:cNvPr id="32770"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Tree>
    <p:extLst>
      <p:ext uri="{BB962C8B-B14F-4D97-AF65-F5344CB8AC3E}">
        <p14:creationId xmlns:p14="http://schemas.microsoft.com/office/powerpoint/2010/main" val="178116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x-none">
                <a:ea typeface="ＭＳ Ｐゴシック" charset="-128"/>
              </a:rPr>
              <a:t>Our definition is based off of the work of Damon et al. (2003)</a:t>
            </a:r>
          </a:p>
          <a:p>
            <a:pPr marL="171450" indent="-171450">
              <a:buFontTx/>
              <a:buChar char="•"/>
            </a:pPr>
            <a:endParaRPr lang="en-US" altLang="x-none">
              <a:ea typeface="ＭＳ Ｐゴシック" charset="-128"/>
            </a:endParaRPr>
          </a:p>
          <a:p>
            <a:pPr marL="171450" indent="-171450" eaLnBrk="1" hangingPunct="1">
              <a:spcBef>
                <a:spcPct val="0"/>
              </a:spcBef>
              <a:buFontTx/>
              <a:buChar char="•"/>
            </a:pPr>
            <a:r>
              <a:rPr lang="en-US" altLang="x-none" i="1">
                <a:ea typeface="ＭＳ Ｐゴシック" charset="-128"/>
              </a:rPr>
              <a:t>Should we call it </a:t>
            </a:r>
            <a:r>
              <a:rPr lang="en-US" altLang="en-US" i="1">
                <a:ea typeface="ＭＳ Ｐゴシック" charset="-128"/>
              </a:rPr>
              <a:t>“</a:t>
            </a:r>
            <a:r>
              <a:rPr lang="en-US" altLang="x-none" i="1">
                <a:ea typeface="ＭＳ Ｐゴシック" charset="-128"/>
              </a:rPr>
              <a:t>Noble</a:t>
            </a:r>
            <a:r>
              <a:rPr lang="en-US" altLang="en-US" i="1">
                <a:ea typeface="ＭＳ Ｐゴシック" charset="-128"/>
              </a:rPr>
              <a:t>”</a:t>
            </a:r>
            <a:r>
              <a:rPr lang="en-US" altLang="x-none" i="1">
                <a:ea typeface="ＭＳ Ｐゴシック" charset="-128"/>
              </a:rPr>
              <a:t> or </a:t>
            </a:r>
            <a:r>
              <a:rPr lang="en-US" altLang="en-US" i="1">
                <a:ea typeface="ＭＳ Ｐゴシック" charset="-128"/>
              </a:rPr>
              <a:t>“</a:t>
            </a:r>
            <a:r>
              <a:rPr lang="en-US" altLang="x-none" i="1">
                <a:ea typeface="ＭＳ Ｐゴシック" charset="-128"/>
              </a:rPr>
              <a:t>Positive</a:t>
            </a:r>
            <a:r>
              <a:rPr lang="en-US" altLang="en-US" i="1">
                <a:ea typeface="ＭＳ Ｐゴシック" charset="-128"/>
              </a:rPr>
              <a:t>”</a:t>
            </a:r>
            <a:r>
              <a:rPr lang="en-US" altLang="x-none" i="1">
                <a:ea typeface="ＭＳ Ｐゴシック" charset="-128"/>
              </a:rPr>
              <a:t> purpose?? </a:t>
            </a:r>
          </a:p>
          <a:p>
            <a:pPr marL="171450" indent="-171450" eaLnBrk="1" hangingPunct="1">
              <a:spcBef>
                <a:spcPct val="0"/>
              </a:spcBef>
              <a:buFontTx/>
              <a:buChar char="•"/>
            </a:pPr>
            <a:endParaRPr lang="en-US" altLang="x-none" i="1">
              <a:ea typeface="ＭＳ Ｐゴシック" charset="-128"/>
            </a:endParaRPr>
          </a:p>
          <a:p>
            <a:pPr marL="171450" indent="-171450">
              <a:buFontTx/>
              <a:buChar char="•"/>
            </a:pPr>
            <a:r>
              <a:rPr lang="en-US" altLang="x-none">
                <a:ea typeface="ＭＳ Ｐゴシック" charset="-128"/>
              </a:rPr>
              <a:t>Purposeful youth have more positive academic and social outcomes than their less purposeful peers (Bronk, Hill, Lapsley, Talib, &amp; Finch, 2009; Damon, 2008; Hill, Edmonds, Peterson, Luyckx, &amp; Andrews, 2016; Yeager &amp; Bundick, 2009). </a:t>
            </a:r>
          </a:p>
          <a:p>
            <a:pPr marL="171450" indent="-171450">
              <a:buFontTx/>
              <a:buChar char="•"/>
            </a:pPr>
            <a:endParaRPr lang="en-US" altLang="x-none">
              <a:ea typeface="ＭＳ Ｐゴシック" charset="-128"/>
            </a:endParaRPr>
          </a:p>
          <a:p>
            <a:pPr marL="171450" indent="-171450">
              <a:buFontTx/>
              <a:buChar char="•"/>
            </a:pPr>
            <a:endParaRPr lang="en-US" altLang="x-none">
              <a:ea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7712CD3-4E1F-F546-A32E-FCDF8456CE82}" type="slidenum">
              <a:rPr lang="en-US" altLang="x-none">
                <a:latin typeface="Arial" charset="0"/>
              </a:rPr>
              <a:pPr>
                <a:spcBef>
                  <a:spcPct val="0"/>
                </a:spcBef>
              </a:pPr>
              <a:t>22</a:t>
            </a:fld>
            <a:endParaRPr lang="en-US" altLang="x-none">
              <a:latin typeface="Arial" charset="0"/>
            </a:endParaRPr>
          </a:p>
        </p:txBody>
      </p:sp>
    </p:spTree>
    <p:extLst>
      <p:ext uri="{BB962C8B-B14F-4D97-AF65-F5344CB8AC3E}">
        <p14:creationId xmlns:p14="http://schemas.microsoft.com/office/powerpoint/2010/main" val="87518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036916CF-6B67-3146-AC65-B5EE0DECCE2F}" type="slidenum">
              <a:rPr lang="en-US" altLang="x-none">
                <a:ea typeface="Osaka" charset="-128"/>
              </a:rPr>
              <a:pPr>
                <a:spcBef>
                  <a:spcPct val="0"/>
                </a:spcBef>
              </a:pPr>
              <a:t>23</a:t>
            </a:fld>
            <a:endParaRPr lang="en-US" altLang="x-none">
              <a:ea typeface="Osaka" charset="-128"/>
            </a:endParaRPr>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66966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8F2C03A-DF54-084E-B337-5E95F17D7BEE}" type="slidenum">
              <a:rPr lang="en-US" altLang="x-none" sz="1200"/>
              <a:pPr/>
              <a:t>24</a:t>
            </a:fld>
            <a:endParaRPr lang="en-US" altLang="x-none" sz="1200"/>
          </a:p>
        </p:txBody>
      </p:sp>
      <p:sp>
        <p:nvSpPr>
          <p:cNvPr id="54274" name="Placeholder 2"/>
          <p:cNvSpPr>
            <a:spLocks noGrp="1" noRot="1" noChangeAspect="1" noChangeArrowheads="1" noTextEdit="1"/>
          </p:cNvSpPr>
          <p:nvPr>
            <p:ph type="sldImg"/>
          </p:nvPr>
        </p:nvSpPr>
        <p:spPr>
          <a:solidFill>
            <a:srgbClr val="FFFFFF"/>
          </a:solidFill>
          <a:ln/>
        </p:spPr>
      </p:sp>
      <p:sp>
        <p:nvSpPr>
          <p:cNvPr id="5427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r>
              <a:rPr lang="en-US" altLang="x-none">
                <a:ea typeface="ＭＳ Ｐゴシック" charset="-128"/>
              </a:rPr>
              <a:t>Transition from ice-breaker, in which people will provide intuitive ideas about what makes goals more effective, to the idea that we may not have been taught a formal goal-setting procedure</a:t>
            </a:r>
          </a:p>
          <a:p>
            <a:r>
              <a:rPr lang="en-US" altLang="x-none">
                <a:ea typeface="ＭＳ Ｐゴシック" charset="-128"/>
              </a:rPr>
              <a:t>We can use the Laws of Life Contest as a way of teaching students how to set and achieve goals</a:t>
            </a:r>
          </a:p>
          <a:p>
            <a:r>
              <a:rPr lang="en-US" altLang="x-none">
                <a:ea typeface="ＭＳ Ｐゴシック" charset="-128"/>
              </a:rPr>
              <a:t>We do this through establishing goal-setting contracts with students</a:t>
            </a:r>
          </a:p>
        </p:txBody>
      </p:sp>
    </p:spTree>
    <p:extLst>
      <p:ext uri="{BB962C8B-B14F-4D97-AF65-F5344CB8AC3E}">
        <p14:creationId xmlns:p14="http://schemas.microsoft.com/office/powerpoint/2010/main" val="126337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latin typeface="Arial" charset="0"/>
                <a:ea typeface="ＭＳ Ｐゴシック" charset="-128"/>
              </a:rPr>
              <a:t> </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1441689-E4BA-E443-8514-C33B09680ADB}" type="slidenum">
              <a:rPr lang="en-US" altLang="x-none">
                <a:latin typeface="Arial" charset="0"/>
                <a:ea typeface="Osaka" charset="-128"/>
              </a:rPr>
              <a:pPr>
                <a:spcBef>
                  <a:spcPct val="0"/>
                </a:spcBef>
              </a:pPr>
              <a:t>28</a:t>
            </a:fld>
            <a:endParaRPr lang="en-US" altLang="x-none">
              <a:latin typeface="Arial" charset="0"/>
              <a:ea typeface="Osaka" charset="-128"/>
            </a:endParaRPr>
          </a:p>
        </p:txBody>
      </p:sp>
    </p:spTree>
    <p:extLst>
      <p:ext uri="{BB962C8B-B14F-4D97-AF65-F5344CB8AC3E}">
        <p14:creationId xmlns:p14="http://schemas.microsoft.com/office/powerpoint/2010/main" val="70081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Arial" charset="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A3ACAE40-279E-AE44-A529-6B46D9E58F26}" type="slidenum">
              <a:rPr lang="en-US" altLang="x-none">
                <a:ea typeface="Osaka" charset="-128"/>
              </a:rPr>
              <a:pPr>
                <a:spcBef>
                  <a:spcPct val="0"/>
                </a:spcBef>
              </a:pPr>
              <a:t>30</a:t>
            </a:fld>
            <a:endParaRPr lang="en-US" altLang="x-none">
              <a:ea typeface="Osaka" charset="-128"/>
            </a:endParaRPr>
          </a:p>
        </p:txBody>
      </p:sp>
    </p:spTree>
    <p:extLst>
      <p:ext uri="{BB962C8B-B14F-4D97-AF65-F5344CB8AC3E}">
        <p14:creationId xmlns:p14="http://schemas.microsoft.com/office/powerpoint/2010/main" val="157373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Arial" charset="0"/>
              <a:ea typeface="ＭＳ Ｐゴシック"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140F50BE-1FF2-6044-A21C-814E3825D2D5}" type="slidenum">
              <a:rPr lang="en-US" altLang="x-none">
                <a:ea typeface="Osaka" charset="-128"/>
              </a:rPr>
              <a:pPr>
                <a:spcBef>
                  <a:spcPct val="0"/>
                </a:spcBef>
              </a:pPr>
              <a:t>31</a:t>
            </a:fld>
            <a:endParaRPr lang="en-US" altLang="x-none">
              <a:ea typeface="Osaka" charset="-128"/>
            </a:endParaRPr>
          </a:p>
        </p:txBody>
      </p:sp>
    </p:spTree>
    <p:extLst>
      <p:ext uri="{BB962C8B-B14F-4D97-AF65-F5344CB8AC3E}">
        <p14:creationId xmlns:p14="http://schemas.microsoft.com/office/powerpoint/2010/main" val="142253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Arial" charset="0"/>
              <a:ea typeface="ＭＳ Ｐゴシック"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140F50BE-1FF2-6044-A21C-814E3825D2D5}" type="slidenum">
              <a:rPr lang="en-US" altLang="x-none">
                <a:ea typeface="Osaka" charset="-128"/>
              </a:rPr>
              <a:pPr>
                <a:spcBef>
                  <a:spcPct val="0"/>
                </a:spcBef>
              </a:pPr>
              <a:t>33</a:t>
            </a:fld>
            <a:endParaRPr lang="en-US" altLang="x-none">
              <a:ea typeface="Osaka" charset="-128"/>
            </a:endParaRPr>
          </a:p>
        </p:txBody>
      </p:sp>
    </p:spTree>
    <p:extLst>
      <p:ext uri="{BB962C8B-B14F-4D97-AF65-F5344CB8AC3E}">
        <p14:creationId xmlns:p14="http://schemas.microsoft.com/office/powerpoint/2010/main" val="203488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E6D2B51D-68F5-7D44-BBF1-995C04927868}" type="slidenum">
              <a:rPr lang="en-US" altLang="x-none">
                <a:ea typeface="Osaka" charset="-128"/>
              </a:rPr>
              <a:pPr eaLnBrk="1" hangingPunct="1">
                <a:spcBef>
                  <a:spcPct val="0"/>
                </a:spcBef>
              </a:pPr>
              <a:t>4</a:t>
            </a:fld>
            <a:endParaRPr lang="en-US" altLang="x-none">
              <a:ea typeface="Osaka" charset="-128"/>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39267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CA349EC5-9A46-B141-BE4F-189712D1715C}" type="slidenum">
              <a:rPr lang="en-US" altLang="x-none">
                <a:ea typeface="Osaka" charset="-128"/>
              </a:rPr>
              <a:pPr eaLnBrk="1" hangingPunct="1">
                <a:spcBef>
                  <a:spcPct val="0"/>
                </a:spcBef>
              </a:pPr>
              <a:t>8</a:t>
            </a:fld>
            <a:endParaRPr lang="en-US" altLang="x-none">
              <a:ea typeface="Osaka" charset="-128"/>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89660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601D45-77A9-1347-9207-77D9D9809D73}" type="slidenum">
              <a:rPr lang="en-US" altLang="x-none" sz="1200"/>
              <a:pPr/>
              <a:t>9</a:t>
            </a:fld>
            <a:endParaRPr lang="en-US" altLang="x-none" sz="1200"/>
          </a:p>
        </p:txBody>
      </p:sp>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1435" tIns="45718" rIns="91435" bIns="45718"/>
          <a:lstStyle/>
          <a:p>
            <a:pPr eaLnBrk="1" hangingPunct="1"/>
            <a:endParaRPr lang="x-none" altLang="x-none">
              <a:latin typeface="Arial" charset="0"/>
              <a:ea typeface="ＭＳ Ｐゴシック" charset="-128"/>
            </a:endParaRPr>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sz="2400">
                <a:solidFill>
                  <a:schemeClr val="tx1"/>
                </a:solidFill>
                <a:latin typeface="Arial" charset="0"/>
                <a:ea typeface="ＭＳ Ｐゴシック" charset="-128"/>
              </a:defRPr>
            </a:lvl1pPr>
            <a:lvl2pPr marL="742950" indent="-285750" defTabSz="896938">
              <a:defRPr sz="2400">
                <a:solidFill>
                  <a:schemeClr val="tx1"/>
                </a:solidFill>
                <a:latin typeface="Arial" charset="0"/>
                <a:ea typeface="ＭＳ Ｐゴシック" charset="-128"/>
              </a:defRPr>
            </a:lvl2pPr>
            <a:lvl3pPr marL="1143000" indent="-228600" defTabSz="896938">
              <a:defRPr sz="2400">
                <a:solidFill>
                  <a:schemeClr val="tx1"/>
                </a:solidFill>
                <a:latin typeface="Arial" charset="0"/>
                <a:ea typeface="ＭＳ Ｐゴシック" charset="-128"/>
              </a:defRPr>
            </a:lvl3pPr>
            <a:lvl4pPr marL="1600200" indent="-228600" defTabSz="896938">
              <a:defRPr sz="2400">
                <a:solidFill>
                  <a:schemeClr val="tx1"/>
                </a:solidFill>
                <a:latin typeface="Arial" charset="0"/>
                <a:ea typeface="ＭＳ Ｐゴシック" charset="-128"/>
              </a:defRPr>
            </a:lvl4pPr>
            <a:lvl5pPr marL="2057400" indent="-228600" defTabSz="896938">
              <a:defRPr sz="2400">
                <a:solidFill>
                  <a:schemeClr val="tx1"/>
                </a:solidFill>
                <a:latin typeface="Arial" charset="0"/>
                <a:ea typeface="ＭＳ Ｐゴシック" charset="-128"/>
              </a:defRPr>
            </a:lvl5pPr>
            <a:lvl6pPr marL="2514600" indent="-228600" defTabSz="896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96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96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96938"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BC78450D-DD6F-E449-84F9-5E019085A6B6}" type="slidenum">
              <a:rPr lang="en-US" altLang="x-none" sz="1200">
                <a:latin typeface="Calibri" charset="0"/>
              </a:rPr>
              <a:pPr algn="r" eaLnBrk="1" hangingPunct="1"/>
              <a:t>9</a:t>
            </a:fld>
            <a:endParaRPr lang="en-US" altLang="x-none" sz="1200">
              <a:latin typeface="Calibri" charset="0"/>
            </a:endParaRPr>
          </a:p>
        </p:txBody>
      </p:sp>
    </p:spTree>
    <p:extLst>
      <p:ext uri="{BB962C8B-B14F-4D97-AF65-F5344CB8AC3E}">
        <p14:creationId xmlns:p14="http://schemas.microsoft.com/office/powerpoint/2010/main" val="99940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B902C5-C8B5-F74C-8644-E41102E2D8E4}" type="slidenum">
              <a:rPr lang="en-US" sz="1200"/>
              <a:pPr/>
              <a:t>10</a:t>
            </a:fld>
            <a:endParaRPr lang="en-US" sz="1200"/>
          </a:p>
        </p:txBody>
      </p:sp>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defTabSz="896938">
              <a:defRPr sz="2400">
                <a:solidFill>
                  <a:schemeClr val="tx1"/>
                </a:solidFill>
                <a:latin typeface="Arial" charset="0"/>
                <a:ea typeface="ＭＳ Ｐゴシック" charset="0"/>
                <a:cs typeface="ＭＳ Ｐゴシック" charset="0"/>
              </a:defRPr>
            </a:lvl1pPr>
            <a:lvl2pPr marL="742950" indent="-285750" defTabSz="896938">
              <a:defRPr sz="2400">
                <a:solidFill>
                  <a:schemeClr val="tx1"/>
                </a:solidFill>
                <a:latin typeface="Arial" charset="0"/>
                <a:ea typeface="ＭＳ Ｐゴシック" charset="0"/>
              </a:defRPr>
            </a:lvl2pPr>
            <a:lvl3pPr marL="1143000" indent="-228600" defTabSz="896938">
              <a:defRPr sz="2400">
                <a:solidFill>
                  <a:schemeClr val="tx1"/>
                </a:solidFill>
                <a:latin typeface="Arial" charset="0"/>
                <a:ea typeface="ＭＳ Ｐゴシック" charset="0"/>
              </a:defRPr>
            </a:lvl3pPr>
            <a:lvl4pPr marL="1600200" indent="-228600" defTabSz="896938">
              <a:defRPr sz="2400">
                <a:solidFill>
                  <a:schemeClr val="tx1"/>
                </a:solidFill>
                <a:latin typeface="Arial" charset="0"/>
                <a:ea typeface="ＭＳ Ｐゴシック" charset="0"/>
              </a:defRPr>
            </a:lvl4pPr>
            <a:lvl5pPr marL="2057400" indent="-228600" defTabSz="896938">
              <a:defRPr sz="2400">
                <a:solidFill>
                  <a:schemeClr val="tx1"/>
                </a:solidFill>
                <a:latin typeface="Arial" charset="0"/>
                <a:ea typeface="ＭＳ Ｐゴシック" charset="0"/>
              </a:defRPr>
            </a:lvl5pPr>
            <a:lvl6pPr marL="2514600" indent="-228600" defTabSz="8969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969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969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9693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C6CB24E-7368-9441-9B95-E6282D84E882}" type="slidenum">
              <a:rPr lang="en-US" sz="1200">
                <a:latin typeface="Calibri" charset="0"/>
                <a:cs typeface="Arial" charset="0"/>
              </a:rPr>
              <a:pPr algn="r" eaLnBrk="1" hangingPunct="1"/>
              <a:t>10</a:t>
            </a:fld>
            <a:endParaRPr lang="en-US" sz="1200">
              <a:latin typeface="Calibri" charset="0"/>
              <a:cs typeface="Arial" charset="0"/>
            </a:endParaRPr>
          </a:p>
        </p:txBody>
      </p:sp>
      <p:sp>
        <p:nvSpPr>
          <p:cNvPr id="24371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9700" name="Rectangle 3"/>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91435" tIns="45718" rIns="91435" bIns="45718"/>
          <a:lstStyle/>
          <a:p>
            <a:pPr eaLnBrk="1" hangingPunct="1">
              <a:spcBef>
                <a:spcPct val="0"/>
              </a:spcBef>
            </a:pPr>
            <a:endParaRPr lang="en-US"/>
          </a:p>
        </p:txBody>
      </p:sp>
    </p:spTree>
    <p:extLst>
      <p:ext uri="{BB962C8B-B14F-4D97-AF65-F5344CB8AC3E}">
        <p14:creationId xmlns:p14="http://schemas.microsoft.com/office/powerpoint/2010/main" val="112727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85F99-45A7-FF4B-B577-8244A01129EE}" type="slidenum">
              <a:rPr lang="en-US" sz="1200"/>
              <a:pPr/>
              <a:t>12</a:t>
            </a:fld>
            <a:endParaRPr lang="en-US" sz="1200"/>
          </a:p>
        </p:txBody>
      </p:sp>
      <p:sp>
        <p:nvSpPr>
          <p:cNvPr id="33795" name="Text Box 2"/>
          <p:cNvSpPr txBox="1">
            <a:spLocks noChangeArrowheads="1"/>
          </p:cNvSpPr>
          <p:nvPr/>
        </p:nvSpPr>
        <p:spPr bwMode="auto">
          <a:xfrm>
            <a:off x="1117600" y="674688"/>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lvl1pPr defTabSz="896938">
              <a:defRPr sz="2400">
                <a:solidFill>
                  <a:schemeClr val="tx1"/>
                </a:solidFill>
                <a:latin typeface="Arial" charset="0"/>
                <a:ea typeface="ＭＳ Ｐゴシック" charset="0"/>
                <a:cs typeface="ＭＳ Ｐゴシック" charset="0"/>
              </a:defRPr>
            </a:lvl1pPr>
            <a:lvl2pPr marL="742950" indent="-285750" defTabSz="896938">
              <a:defRPr sz="2400">
                <a:solidFill>
                  <a:schemeClr val="tx1"/>
                </a:solidFill>
                <a:latin typeface="Arial" charset="0"/>
                <a:ea typeface="ＭＳ Ｐゴシック" charset="0"/>
              </a:defRPr>
            </a:lvl2pPr>
            <a:lvl3pPr marL="1143000" indent="-228600" defTabSz="896938">
              <a:defRPr sz="2400">
                <a:solidFill>
                  <a:schemeClr val="tx1"/>
                </a:solidFill>
                <a:latin typeface="Arial" charset="0"/>
                <a:ea typeface="ＭＳ Ｐゴシック" charset="0"/>
              </a:defRPr>
            </a:lvl3pPr>
            <a:lvl4pPr marL="1600200" indent="-228600" defTabSz="896938">
              <a:defRPr sz="2400">
                <a:solidFill>
                  <a:schemeClr val="tx1"/>
                </a:solidFill>
                <a:latin typeface="Arial" charset="0"/>
                <a:ea typeface="ＭＳ Ｐゴシック" charset="0"/>
              </a:defRPr>
            </a:lvl4pPr>
            <a:lvl5pPr marL="2057400" indent="-228600" defTabSz="896938">
              <a:defRPr sz="2400">
                <a:solidFill>
                  <a:schemeClr val="tx1"/>
                </a:solidFill>
                <a:latin typeface="Arial" charset="0"/>
                <a:ea typeface="ＭＳ Ｐゴシック" charset="0"/>
              </a:defRPr>
            </a:lvl5pPr>
            <a:lvl6pPr marL="2514600" indent="-228600" defTabSz="8969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969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969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96938" eaLnBrk="0" fontAlgn="base" hangingPunct="0">
              <a:spcBef>
                <a:spcPct val="0"/>
              </a:spcBef>
              <a:spcAft>
                <a:spcPct val="0"/>
              </a:spcAft>
              <a:defRPr sz="2400">
                <a:solidFill>
                  <a:schemeClr val="tx1"/>
                </a:solidFill>
                <a:latin typeface="Arial" charset="0"/>
                <a:ea typeface="ＭＳ Ｐゴシック" charset="0"/>
              </a:defRPr>
            </a:lvl9pPr>
          </a:lstStyle>
          <a:p>
            <a:pPr>
              <a:buClr>
                <a:srgbClr val="000000"/>
              </a:buClr>
              <a:buSzPct val="100000"/>
              <a:buFont typeface="Times New Roman" charset="0"/>
              <a:buNone/>
            </a:pPr>
            <a:endParaRPr lang="en-US">
              <a:latin typeface="Calibri" charset="0"/>
              <a:ea typeface="MS PGothic" charset="0"/>
              <a:cs typeface="MS PGothic" charset="0"/>
            </a:endParaRPr>
          </a:p>
        </p:txBody>
      </p:sp>
      <p:sp>
        <p:nvSpPr>
          <p:cNvPr id="3379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990" tIns="46794" rIns="89990" bIns="46794" anchor="b"/>
          <a:lstStyle>
            <a:lvl1pPr defTabSz="455613">
              <a:tabLst>
                <a:tab pos="720725" algn="l"/>
                <a:tab pos="1446213" algn="l"/>
                <a:tab pos="2166938" algn="l"/>
                <a:tab pos="2892425" algn="l"/>
              </a:tabLst>
              <a:defRPr sz="2400">
                <a:solidFill>
                  <a:schemeClr val="tx1"/>
                </a:solidFill>
                <a:latin typeface="Arial" charset="0"/>
                <a:ea typeface="ＭＳ Ｐゴシック" charset="0"/>
                <a:cs typeface="ＭＳ Ｐゴシック" charset="0"/>
              </a:defRPr>
            </a:lvl1pPr>
            <a:lvl2pPr marL="742950" indent="-285750" defTabSz="455613">
              <a:tabLst>
                <a:tab pos="720725" algn="l"/>
                <a:tab pos="1446213" algn="l"/>
                <a:tab pos="2166938" algn="l"/>
                <a:tab pos="2892425" algn="l"/>
              </a:tabLst>
              <a:defRPr sz="2400">
                <a:solidFill>
                  <a:schemeClr val="tx1"/>
                </a:solidFill>
                <a:latin typeface="Arial" charset="0"/>
                <a:ea typeface="ＭＳ Ｐゴシック" charset="0"/>
              </a:defRPr>
            </a:lvl2pPr>
            <a:lvl3pPr marL="1143000" indent="-228600" defTabSz="455613">
              <a:tabLst>
                <a:tab pos="720725" algn="l"/>
                <a:tab pos="1446213" algn="l"/>
                <a:tab pos="2166938" algn="l"/>
                <a:tab pos="2892425" algn="l"/>
              </a:tabLst>
              <a:defRPr sz="2400">
                <a:solidFill>
                  <a:schemeClr val="tx1"/>
                </a:solidFill>
                <a:latin typeface="Arial" charset="0"/>
                <a:ea typeface="ＭＳ Ｐゴシック" charset="0"/>
              </a:defRPr>
            </a:lvl3pPr>
            <a:lvl4pPr marL="1600200" indent="-228600" defTabSz="455613">
              <a:tabLst>
                <a:tab pos="720725" algn="l"/>
                <a:tab pos="1446213" algn="l"/>
                <a:tab pos="2166938" algn="l"/>
                <a:tab pos="2892425" algn="l"/>
              </a:tabLst>
              <a:defRPr sz="2400">
                <a:solidFill>
                  <a:schemeClr val="tx1"/>
                </a:solidFill>
                <a:latin typeface="Arial" charset="0"/>
                <a:ea typeface="ＭＳ Ｐゴシック" charset="0"/>
              </a:defRPr>
            </a:lvl4pPr>
            <a:lvl5pPr marL="2057400" indent="-228600" defTabSz="455613">
              <a:tabLst>
                <a:tab pos="720725" algn="l"/>
                <a:tab pos="1446213" algn="l"/>
                <a:tab pos="2166938" algn="l"/>
                <a:tab pos="2892425" algn="l"/>
              </a:tabLst>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tabLst>
                <a:tab pos="720725" algn="l"/>
                <a:tab pos="1446213" algn="l"/>
                <a:tab pos="2166938" algn="l"/>
                <a:tab pos="2892425" algn="l"/>
              </a:tabLs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tabLst>
                <a:tab pos="720725" algn="l"/>
                <a:tab pos="1446213" algn="l"/>
                <a:tab pos="2166938" algn="l"/>
                <a:tab pos="2892425" algn="l"/>
              </a:tabLs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tabLst>
                <a:tab pos="720725" algn="l"/>
                <a:tab pos="1446213" algn="l"/>
                <a:tab pos="2166938" algn="l"/>
                <a:tab pos="2892425" algn="l"/>
              </a:tabLs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tabLst>
                <a:tab pos="720725" algn="l"/>
                <a:tab pos="1446213" algn="l"/>
                <a:tab pos="2166938" algn="l"/>
                <a:tab pos="2892425" algn="l"/>
              </a:tabLst>
              <a:defRPr sz="2400">
                <a:solidFill>
                  <a:schemeClr val="tx1"/>
                </a:solidFill>
                <a:latin typeface="Arial" charset="0"/>
                <a:ea typeface="ＭＳ Ｐゴシック" charset="0"/>
              </a:defRPr>
            </a:lvl9pPr>
          </a:lstStyle>
          <a:p>
            <a:pPr algn="r" eaLnBrk="1">
              <a:buClr>
                <a:srgbClr val="000000"/>
              </a:buClr>
              <a:buSzPct val="100000"/>
            </a:pPr>
            <a:fld id="{4C371A2D-873D-7144-89F7-8E10E138205A}" type="slidenum">
              <a:rPr lang="en-US" sz="1200">
                <a:solidFill>
                  <a:srgbClr val="000000"/>
                </a:solidFill>
                <a:latin typeface="Times New Roman" charset="0"/>
              </a:rPr>
              <a:pPr algn="r" eaLnBrk="1">
                <a:buClr>
                  <a:srgbClr val="000000"/>
                </a:buClr>
                <a:buSzPct val="100000"/>
              </a:pPr>
              <a:t>12</a:t>
            </a:fld>
            <a:endParaRPr lang="en-US" sz="1200">
              <a:solidFill>
                <a:srgbClr val="000000"/>
              </a:solidFill>
              <a:latin typeface="Times New Roman" charset="0"/>
            </a:endParaRPr>
          </a:p>
        </p:txBody>
      </p:sp>
      <p:sp>
        <p:nvSpPr>
          <p:cNvPr id="3379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2870" tIns="46434" rIns="92870" bIns="46434" anchor="b"/>
          <a:lstStyle>
            <a:lvl1pPr defTabSz="455613">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742950" indent="-285750" defTabSz="455613">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marL="1143000" indent="-228600" defTabSz="455613">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marL="1600200" indent="-228600" defTabSz="455613">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marL="2057400" indent="-228600" defTabSz="455613">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algn="r">
              <a:buClr>
                <a:srgbClr val="000000"/>
              </a:buClr>
              <a:buSzPct val="100000"/>
            </a:pPr>
            <a:fld id="{03A568D7-3B5E-2847-9BFC-9914C9D38423}" type="slidenum">
              <a:rPr lang="en-US" sz="1100">
                <a:solidFill>
                  <a:srgbClr val="000000"/>
                </a:solidFill>
                <a:latin typeface="Times New Roman" charset="0"/>
                <a:ea typeface="MS PGothic" charset="0"/>
                <a:cs typeface="MS PGothic" charset="0"/>
              </a:rPr>
              <a:pPr algn="r">
                <a:buClr>
                  <a:srgbClr val="000000"/>
                </a:buClr>
                <a:buSzPct val="100000"/>
              </a:pPr>
              <a:t>12</a:t>
            </a:fld>
            <a:endParaRPr lang="en-US" sz="1100">
              <a:solidFill>
                <a:srgbClr val="000000"/>
              </a:solidFill>
              <a:latin typeface="Times New Roman" charset="0"/>
              <a:ea typeface="MS PGothic" charset="0"/>
              <a:cs typeface="MS PGothic" charset="0"/>
            </a:endParaRPr>
          </a:p>
        </p:txBody>
      </p:sp>
      <p:sp>
        <p:nvSpPr>
          <p:cNvPr id="33798" name="Text Box 3"/>
          <p:cNvSpPr>
            <a:spLocks noGrp="1" noChangeArrowheads="1"/>
          </p:cNvSpPr>
          <p:nvPr>
            <p:ph type="body"/>
          </p:nvPr>
        </p:nvSpPr>
        <p:spPr>
          <a:xfrm>
            <a:off x="436563" y="4271963"/>
            <a:ext cx="5888037" cy="4187825"/>
          </a:xfrm>
          <a:solidFill>
            <a:srgbClr val="FFFFFF"/>
          </a:solidFill>
          <a:ln>
            <a:solidFill>
              <a:srgbClr val="000000"/>
            </a:solidFill>
            <a:miter lim="800000"/>
            <a:headEnd/>
            <a:tailEnd/>
          </a:ln>
        </p:spPr>
        <p:txBody>
          <a:bodyPr lIns="90710" tIns="45356" rIns="90710" bIns="45356"/>
          <a:lstStyle/>
          <a:p>
            <a:pPr eaLnBrk="1" hangingPunct="1"/>
            <a:r>
              <a:rPr lang="en-US" sz="900" b="1"/>
              <a:t>FIRST CLICK—SEL INCREASES STUDENT SUCCESS</a:t>
            </a:r>
            <a:endParaRPr lang="en-US" sz="900"/>
          </a:p>
          <a:p>
            <a:pPr eaLnBrk="1" hangingPunct="1"/>
            <a:r>
              <a:rPr lang="en-US" sz="900" b="1"/>
              <a:t>SECOND CLICK—AND REDUCES RISKS FOR SCHOOL FAILURE </a:t>
            </a:r>
            <a:endParaRPr lang="en-US" sz="900"/>
          </a:p>
          <a:p>
            <a:pPr eaLnBrk="1" hangingPunct="1"/>
            <a:r>
              <a:rPr lang="en-US" sz="900"/>
              <a:t>Many high-quality scientific studies confirm the benefits of SEL in school and in after-school programs.  You can read these studies at </a:t>
            </a:r>
            <a:r>
              <a:rPr lang="en-US" sz="900" u="sng">
                <a:hlinkClick r:id="rId3"/>
              </a:rPr>
              <a:t>www.casel.org</a:t>
            </a:r>
            <a:r>
              <a:rPr lang="en-US" sz="900"/>
              <a:t>.  (Go to Search on the home page and enter </a:t>
            </a:r>
            <a:r>
              <a:rPr lang="ja-JP" altLang="en-US" sz="900"/>
              <a:t>“</a:t>
            </a:r>
            <a:r>
              <a:rPr lang="en-US" altLang="ja-JP" sz="900"/>
              <a:t>Positive Benefits of SEL</a:t>
            </a:r>
            <a:r>
              <a:rPr lang="ja-JP" altLang="en-US" sz="900"/>
              <a:t>”</a:t>
            </a:r>
            <a:r>
              <a:rPr lang="en-US" altLang="ja-JP" sz="900"/>
              <a:t>)</a:t>
            </a:r>
          </a:p>
          <a:p>
            <a:pPr eaLnBrk="1" hangingPunct="1"/>
            <a:r>
              <a:rPr lang="en-US" sz="900" i="1"/>
              <a:t>Child Development </a:t>
            </a:r>
            <a:r>
              <a:rPr lang="en-US" sz="900"/>
              <a:t>– an important, peer-reviewed journal –will publish a landmark study within the next year. The team of Joe Durlak at Loyola University, CASEL president Roger Weissberg, and graduate students from Loyola and the University of Illinois at Chicago analyzed 213 school-based studies involving 270,034 students. </a:t>
            </a:r>
          </a:p>
          <a:p>
            <a:pPr eaLnBrk="1" hangingPunct="1"/>
            <a:r>
              <a:rPr lang="en-US" sz="900"/>
              <a:t>In all, this rigorous scientific review of controlled experimental studies shows that, </a:t>
            </a:r>
            <a:r>
              <a:rPr lang="en-US" sz="900" b="1"/>
              <a:t>in schools that implement  quality SEL programming</a:t>
            </a:r>
            <a:r>
              <a:rPr lang="en-US" sz="900"/>
              <a:t>, positive indicators went up and negative indicators went down. </a:t>
            </a:r>
          </a:p>
          <a:p>
            <a:pPr marL="581025" lvl="1" indent="-115888" eaLnBrk="1" hangingPunct="1">
              <a:buFontTx/>
              <a:buChar char="•"/>
            </a:pPr>
            <a:r>
              <a:rPr lang="en-US" sz="900"/>
              <a:t>SEL instruction substantially improved social-emotional skills in SEL program students compared to students in control groups. </a:t>
            </a:r>
          </a:p>
          <a:p>
            <a:pPr marL="581025" lvl="1" indent="-115888" eaLnBrk="1" hangingPunct="1">
              <a:buFontTx/>
              <a:buChar char="•"/>
            </a:pPr>
            <a:r>
              <a:rPr lang="en-US" sz="900"/>
              <a:t>Students</a:t>
            </a:r>
            <a:r>
              <a:rPr lang="ja-JP" altLang="en-US" sz="900"/>
              <a:t>’</a:t>
            </a:r>
            <a:r>
              <a:rPr lang="en-US" altLang="ja-JP" sz="900"/>
              <a:t> self-esteem, connection to school,  peer relationships, and classroom behavior improved.  </a:t>
            </a:r>
          </a:p>
          <a:p>
            <a:pPr marL="581025" lvl="1" indent="-115888" eaLnBrk="1" hangingPunct="1">
              <a:buFontTx/>
              <a:buChar char="•"/>
            </a:pPr>
            <a:r>
              <a:rPr lang="en-US" sz="900"/>
              <a:t>Reading and math scores on standardized test scores were higher by 11 percentile points.       </a:t>
            </a:r>
          </a:p>
          <a:p>
            <a:pPr marL="581025" lvl="1" indent="-115888" eaLnBrk="1" hangingPunct="1">
              <a:buFontTx/>
              <a:buChar char="•"/>
            </a:pPr>
            <a:r>
              <a:rPr lang="en-US" sz="900"/>
              <a:t>Risks of school failure decreased. </a:t>
            </a:r>
          </a:p>
          <a:p>
            <a:pPr marL="581025" lvl="1" indent="-115888" eaLnBrk="1" hangingPunct="1">
              <a:buFontTx/>
              <a:buChar char="•"/>
            </a:pPr>
            <a:r>
              <a:rPr lang="en-US" sz="900"/>
              <a:t>Programming reduced students</a:t>
            </a:r>
            <a:r>
              <a:rPr lang="ja-JP" altLang="en-US" sz="900"/>
              <a:t>’</a:t>
            </a:r>
            <a:r>
              <a:rPr lang="en-US" altLang="ja-JP" sz="900"/>
              <a:t> classroom misbehavior, violence, substance use, and emotional distress. </a:t>
            </a:r>
          </a:p>
          <a:p>
            <a:pPr eaLnBrk="1" hangingPunct="1"/>
            <a:r>
              <a:rPr lang="en-US" sz="900"/>
              <a:t>These changes make the entire school community a better climate for academic success and positive development. </a:t>
            </a:r>
            <a:endParaRPr lang="en-US" sz="600">
              <a:ea typeface="MS PGothic" charset="0"/>
              <a:cs typeface="MS PGothic" charset="0"/>
            </a:endParaRPr>
          </a:p>
        </p:txBody>
      </p:sp>
    </p:spTree>
    <p:extLst>
      <p:ext uri="{BB962C8B-B14F-4D97-AF65-F5344CB8AC3E}">
        <p14:creationId xmlns:p14="http://schemas.microsoft.com/office/powerpoint/2010/main" val="202587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p:cNvSpPr>
          <p:nvPr>
            <p:ph type="sldImg"/>
          </p:nvPr>
        </p:nvSpPr>
        <p:spPr>
          <a:ln/>
        </p:spPr>
      </p:sp>
      <p:sp>
        <p:nvSpPr>
          <p:cNvPr id="34818" name="Rectangle 3"/>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9846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x-none">
              <a:ea typeface="ＭＳ Ｐゴシック" charset="-128"/>
            </a:endParaRPr>
          </a:p>
          <a:p>
            <a:pPr eaLnBrk="1" hangingPunct="1">
              <a:spcBef>
                <a:spcPct val="0"/>
              </a:spcBef>
            </a:pPr>
            <a:r>
              <a:rPr lang="en-US" altLang="x-none">
                <a:ea typeface="ＭＳ Ｐゴシック" charset="-128"/>
              </a:rPr>
              <a:t>THEORY: How many of you have been in a school that feels like a jumbled school house? Many programs, all with goal of improving youth experience, but not working together, sometimes even working against each other! The MOSAIC process aims to address this issue through action-focused pedagogy: means toward unjumbling the jumbled school house: generalizing throughout the school day.</a:t>
            </a:r>
          </a:p>
          <a:p>
            <a:pPr eaLnBrk="1" hangingPunct="1">
              <a:spcBef>
                <a:spcPct val="0"/>
              </a:spcBef>
            </a:pPr>
            <a:endParaRPr lang="en-US" altLang="x-none">
              <a:ea typeface="ＭＳ Ｐゴシック"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35A7ABA-6482-3044-927D-08D21F6C1D37}" type="slidenum">
              <a:rPr lang="en-US" altLang="x-none">
                <a:latin typeface="Arial" charset="0"/>
                <a:ea typeface="Osaka" charset="-128"/>
              </a:rPr>
              <a:pPr>
                <a:spcBef>
                  <a:spcPct val="0"/>
                </a:spcBef>
              </a:pPr>
              <a:t>14</a:t>
            </a:fld>
            <a:endParaRPr lang="en-US" altLang="x-none">
              <a:latin typeface="Arial" charset="0"/>
              <a:ea typeface="Osaka" charset="-128"/>
            </a:endParaRPr>
          </a:p>
        </p:txBody>
      </p:sp>
    </p:spTree>
    <p:extLst>
      <p:ext uri="{BB962C8B-B14F-4D97-AF65-F5344CB8AC3E}">
        <p14:creationId xmlns:p14="http://schemas.microsoft.com/office/powerpoint/2010/main" val="97558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A050BA09-9CDA-B443-A340-094D107256A5}" type="slidenum">
              <a:rPr lang="en-US" altLang="x-none"/>
              <a:pPr>
                <a:spcBef>
                  <a:spcPct val="0"/>
                </a:spcBef>
              </a:pPr>
              <a:t>20</a:t>
            </a:fld>
            <a:endParaRPr lang="en-US" altLang="x-none"/>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3494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9144000" cy="6856413"/>
            <a:chOff x="0" y="0"/>
            <a:chExt cx="5760" cy="4319"/>
          </a:xfrm>
        </p:grpSpPr>
        <p:sp>
          <p:nvSpPr>
            <p:cNvPr id="307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prstTxWarp prst="textNoShape">
                <a:avLst/>
              </a:prstTxWarp>
            </a:bodyPr>
            <a:lstStyle/>
            <a:p>
              <a:endParaRPr lang="en-US"/>
            </a:p>
          </p:txBody>
        </p:sp>
        <p:sp>
          <p:nvSpPr>
            <p:cNvPr id="307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prstTxWarp prst="textNoShape">
                <a:avLst/>
              </a:prstTxWarp>
            </a:bodyPr>
            <a:lstStyle/>
            <a:p>
              <a:endParaRPr lang="en-US"/>
            </a:p>
          </p:txBody>
        </p:sp>
        <p:sp>
          <p:nvSpPr>
            <p:cNvPr id="307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endParaRPr lang="en-US"/>
            </a:p>
          </p:txBody>
        </p:sp>
        <p:sp>
          <p:nvSpPr>
            <p:cNvPr id="307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prstTxWarp prst="textNoShape">
                <a:avLst/>
              </a:prstTxWarp>
            </a:bodyPr>
            <a:lstStyle/>
            <a:p>
              <a:endParaRPr lang="en-US"/>
            </a:p>
          </p:txBody>
        </p:sp>
        <p:sp>
          <p:nvSpPr>
            <p:cNvPr id="307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prstTxWarp prst="textNoShape">
                <a:avLst/>
              </a:prstTxWarp>
            </a:bodyPr>
            <a:lstStyle/>
            <a:p>
              <a:endParaRPr lang="en-US"/>
            </a:p>
          </p:txBody>
        </p:sp>
        <p:sp>
          <p:nvSpPr>
            <p:cNvPr id="307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prstTxWarp prst="textNoShape">
                <a:avLst/>
              </a:prstTxWarp>
            </a:bodyPr>
            <a:lstStyle/>
            <a:p>
              <a:endParaRPr lang="en-US"/>
            </a:p>
          </p:txBody>
        </p:sp>
        <p:sp>
          <p:nvSpPr>
            <p:cNvPr id="307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prstTxWarp prst="textNoShape">
                <a:avLst/>
              </a:prstTxWarp>
            </a:bodyPr>
            <a:lstStyle/>
            <a:p>
              <a:endParaRPr lang="en-US"/>
            </a:p>
          </p:txBody>
        </p:sp>
        <p:sp>
          <p:nvSpPr>
            <p:cNvPr id="307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prstTxWarp prst="textNoShape">
                <a:avLst/>
              </a:prstTxWarp>
            </a:bodyPr>
            <a:lstStyle/>
            <a:p>
              <a:endParaRPr lang="en-US"/>
            </a:p>
          </p:txBody>
        </p:sp>
        <p:sp>
          <p:nvSpPr>
            <p:cNvPr id="307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prstTxWarp prst="textNoShape">
                <a:avLst/>
              </a:prstTxWarp>
            </a:bodyPr>
            <a:lstStyle/>
            <a:p>
              <a:endParaRPr lang="en-US"/>
            </a:p>
          </p:txBody>
        </p:sp>
        <p:sp>
          <p:nvSpPr>
            <p:cNvPr id="307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prstTxWarp prst="textNoShape">
                <a:avLst/>
              </a:prstTxWarp>
            </a:bodyPr>
            <a:lstStyle/>
            <a:p>
              <a:endParaRPr lang="en-US"/>
            </a:p>
          </p:txBody>
        </p:sp>
        <p:sp>
          <p:nvSpPr>
            <p:cNvPr id="307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endParaRPr lang="en-US"/>
            </a:p>
          </p:txBody>
        </p:sp>
        <p:sp>
          <p:nvSpPr>
            <p:cNvPr id="307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prstTxWarp prst="textNoShape">
                <a:avLst/>
              </a:prstTxWarp>
            </a:bodyPr>
            <a:lstStyle/>
            <a:p>
              <a:endParaRPr lang="en-US"/>
            </a:p>
          </p:txBody>
        </p:sp>
        <p:sp>
          <p:nvSpPr>
            <p:cNvPr id="307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prstTxWarp prst="textNoShape">
                <a:avLst/>
              </a:prstTxWarp>
            </a:bodyPr>
            <a:lstStyle/>
            <a:p>
              <a:endParaRPr lang="en-US"/>
            </a:p>
          </p:txBody>
        </p:sp>
        <p:sp>
          <p:nvSpPr>
            <p:cNvPr id="307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prstTxWarp prst="textNoShape">
                <a:avLst/>
              </a:prstTxWarp>
            </a:bodyPr>
            <a:lstStyle/>
            <a:p>
              <a:endParaRPr lang="en-US"/>
            </a:p>
          </p:txBody>
        </p:sp>
        <p:sp>
          <p:nvSpPr>
            <p:cNvPr id="307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prstTxWarp prst="textNoShape">
                <a:avLst/>
              </a:prstTxWarp>
            </a:bodyPr>
            <a:lstStyle/>
            <a:p>
              <a:endParaRPr lang="en-US"/>
            </a:p>
          </p:txBody>
        </p:sp>
        <p:sp>
          <p:nvSpPr>
            <p:cNvPr id="307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prstTxWarp prst="textNoShape">
                <a:avLst/>
              </a:prstTxWarp>
            </a:bodyPr>
            <a:lstStyle/>
            <a:p>
              <a:endParaRPr lang="en-US"/>
            </a:p>
          </p:txBody>
        </p:sp>
        <p:sp>
          <p:nvSpPr>
            <p:cNvPr id="307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prstTxWarp prst="textNoShape">
                <a:avLst/>
              </a:prstTxWarp>
            </a:bodyPr>
            <a:lstStyle/>
            <a:p>
              <a:endParaRPr lang="en-US"/>
            </a:p>
          </p:txBody>
        </p:sp>
        <p:sp>
          <p:nvSpPr>
            <p:cNvPr id="307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prstTxWarp prst="textNoShape">
                <a:avLst/>
              </a:prstTxWarp>
            </a:bodyPr>
            <a:lstStyle/>
            <a:p>
              <a:endParaRPr lang="en-US"/>
            </a:p>
          </p:txBody>
        </p:sp>
        <p:sp>
          <p:nvSpPr>
            <p:cNvPr id="307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prstTxWarp prst="textNoShape">
                <a:avLst/>
              </a:prstTxWarp>
            </a:bodyPr>
            <a:lstStyle/>
            <a:p>
              <a:endParaRPr lang="en-US"/>
            </a:p>
          </p:txBody>
        </p:sp>
        <p:sp>
          <p:nvSpPr>
            <p:cNvPr id="307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prstTxWarp prst="textNoShape">
                <a:avLst/>
              </a:prstTxWarp>
            </a:bodyPr>
            <a:lstStyle/>
            <a:p>
              <a:endParaRPr lang="en-US"/>
            </a:p>
          </p:txBody>
        </p:sp>
        <p:sp>
          <p:nvSpPr>
            <p:cNvPr id="307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prstTxWarp prst="textNoShape">
                <a:avLst/>
              </a:prstTxWarp>
            </a:bodyPr>
            <a:lstStyle/>
            <a:p>
              <a:endParaRPr lang="en-US"/>
            </a:p>
          </p:txBody>
        </p:sp>
        <p:sp>
          <p:nvSpPr>
            <p:cNvPr id="307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prstTxWarp prst="textNoShape">
                <a:avLst/>
              </a:prstTxWarp>
            </a:bodyPr>
            <a:lstStyle/>
            <a:p>
              <a:endParaRPr lang="en-US"/>
            </a:p>
          </p:txBody>
        </p:sp>
        <p:sp>
          <p:nvSpPr>
            <p:cNvPr id="307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prstTxWarp prst="textNoShape">
                <a:avLst/>
              </a:prstTxWarp>
            </a:bodyPr>
            <a:lstStyle/>
            <a:p>
              <a:endParaRPr lang="en-US"/>
            </a:p>
          </p:txBody>
        </p:sp>
        <p:sp>
          <p:nvSpPr>
            <p:cNvPr id="307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prstTxWarp prst="textNoShape">
                <a:avLst/>
              </a:prstTxWarp>
            </a:bodyPr>
            <a:lstStyle/>
            <a:p>
              <a:endParaRPr lang="en-US"/>
            </a:p>
          </p:txBody>
        </p:sp>
        <p:sp>
          <p:nvSpPr>
            <p:cNvPr id="307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307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prstTxWarp prst="textNoShape">
                <a:avLst/>
              </a:prstTxWarp>
            </a:bodyPr>
            <a:lstStyle/>
            <a:p>
              <a:endParaRPr lang="en-US"/>
            </a:p>
          </p:txBody>
        </p:sp>
        <p:grpSp>
          <p:nvGrpSpPr>
            <p:cNvPr id="30759" name="Group 39"/>
            <p:cNvGrpSpPr>
              <a:grpSpLocks/>
            </p:cNvGrpSpPr>
            <p:nvPr userDrawn="1"/>
          </p:nvGrpSpPr>
          <p:grpSpPr bwMode="auto">
            <a:xfrm>
              <a:off x="0" y="1632"/>
              <a:ext cx="5758" cy="1858"/>
              <a:chOff x="0" y="1632"/>
              <a:chExt cx="5758" cy="1858"/>
            </a:xfrm>
          </p:grpSpPr>
          <p:sp>
            <p:nvSpPr>
              <p:cNvPr id="307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prstTxWarp prst="textNoShape">
                  <a:avLst/>
                </a:prstTxWarp>
              </a:bodyPr>
              <a:lstStyle/>
              <a:p>
                <a:endParaRPr lang="en-US"/>
              </a:p>
            </p:txBody>
          </p:sp>
          <p:sp>
            <p:nvSpPr>
              <p:cNvPr id="307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prstTxWarp prst="textNoShape">
                  <a:avLst/>
                </a:prstTxWarp>
              </a:bodyPr>
              <a:lstStyle/>
              <a:p>
                <a:endParaRPr lang="en-US"/>
              </a:p>
            </p:txBody>
          </p:sp>
        </p:grpSp>
      </p:grpSp>
      <p:sp>
        <p:nvSpPr>
          <p:cNvPr id="307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307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123" charset="2"/>
              <a:buNone/>
              <a:defRPr sz="3600"/>
            </a:lvl1pPr>
          </a:lstStyle>
          <a:p>
            <a:r>
              <a:rPr lang="en-US"/>
              <a:t>Click to edit Master subtitle style</a:t>
            </a:r>
          </a:p>
        </p:txBody>
      </p:sp>
      <p:sp>
        <p:nvSpPr>
          <p:cNvPr id="30764" name="Rectangle 44"/>
          <p:cNvSpPr>
            <a:spLocks noGrp="1" noChangeArrowheads="1"/>
          </p:cNvSpPr>
          <p:nvPr>
            <p:ph type="dt" sz="quarter" idx="2"/>
          </p:nvPr>
        </p:nvSpPr>
        <p:spPr/>
        <p:txBody>
          <a:bodyPr/>
          <a:lstStyle>
            <a:lvl1pPr>
              <a:defRPr/>
            </a:lvl1pPr>
          </a:lstStyle>
          <a:p>
            <a:endParaRPr lang="en-US"/>
          </a:p>
        </p:txBody>
      </p:sp>
      <p:sp>
        <p:nvSpPr>
          <p:cNvPr id="30765" name="Rectangle 45"/>
          <p:cNvSpPr>
            <a:spLocks noGrp="1" noChangeArrowheads="1"/>
          </p:cNvSpPr>
          <p:nvPr>
            <p:ph type="ftr" sz="quarter" idx="3"/>
          </p:nvPr>
        </p:nvSpPr>
        <p:spPr/>
        <p:txBody>
          <a:bodyPr/>
          <a:lstStyle>
            <a:lvl1pPr>
              <a:defRPr/>
            </a:lvl1pPr>
          </a:lstStyle>
          <a:p>
            <a:endParaRPr lang="en-US"/>
          </a:p>
        </p:txBody>
      </p:sp>
      <p:sp>
        <p:nvSpPr>
          <p:cNvPr id="30766" name="Rectangle 46"/>
          <p:cNvSpPr>
            <a:spLocks noGrp="1" noChangeArrowheads="1"/>
          </p:cNvSpPr>
          <p:nvPr>
            <p:ph type="sldNum" sz="quarter" idx="4"/>
          </p:nvPr>
        </p:nvSpPr>
        <p:spPr/>
        <p:txBody>
          <a:bodyPr/>
          <a:lstStyle>
            <a:lvl1pPr>
              <a:defRPr/>
            </a:lvl1pPr>
          </a:lstStyle>
          <a:p>
            <a:fld id="{5B95E9BC-66C7-41E6-8B5D-BE63C57A49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86AD79-2B59-47A0-BEB3-C693A7BE3D7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565C85-ED71-40AA-8023-025F05DBE3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853B13E-A66A-499B-ABF8-F30F329292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623586-A411-465C-859F-53E0A15B4A2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9A8EF-5B63-407A-827C-5B43619D271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2330B0-49FE-444C-99E3-163716F07C3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67C394-02B1-4CD1-B718-F3D999E9B91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38F79A-806C-4DF4-94CF-D7522FB18F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D10703-84EC-499E-ADC5-4051D201C0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C6D777-D371-4625-9720-785B9B32E22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FB8E1F-A0AC-4DBB-BEE8-EB4D324486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amma/>
                <a:shade val="57647"/>
                <a:invGamma/>
              </a:schemeClr>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4000" cy="6856413"/>
            <a:chOff x="0" y="0"/>
            <a:chExt cx="5760" cy="4319"/>
          </a:xfrm>
        </p:grpSpPr>
        <p:sp>
          <p:nvSpPr>
            <p:cNvPr id="296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prstTxWarp prst="textNoShape">
                <a:avLst/>
              </a:prstTxWarp>
            </a:bodyPr>
            <a:lstStyle/>
            <a:p>
              <a:endParaRPr lang="en-US"/>
            </a:p>
          </p:txBody>
        </p:sp>
        <p:sp>
          <p:nvSpPr>
            <p:cNvPr id="297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prstTxWarp prst="textNoShape">
                <a:avLst/>
              </a:prstTxWarp>
            </a:bodyPr>
            <a:lstStyle/>
            <a:p>
              <a:endParaRPr lang="en-US"/>
            </a:p>
          </p:txBody>
        </p:sp>
        <p:sp>
          <p:nvSpPr>
            <p:cNvPr id="297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endParaRPr lang="en-US"/>
            </a:p>
          </p:txBody>
        </p:sp>
        <p:sp>
          <p:nvSpPr>
            <p:cNvPr id="297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prstTxWarp prst="textNoShape">
                <a:avLst/>
              </a:prstTxWarp>
            </a:bodyPr>
            <a:lstStyle/>
            <a:p>
              <a:endParaRPr lang="en-US"/>
            </a:p>
          </p:txBody>
        </p:sp>
        <p:sp>
          <p:nvSpPr>
            <p:cNvPr id="297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prstTxWarp prst="textNoShape">
                <a:avLst/>
              </a:prstTxWarp>
            </a:bodyPr>
            <a:lstStyle/>
            <a:p>
              <a:endParaRPr lang="en-US"/>
            </a:p>
          </p:txBody>
        </p:sp>
        <p:sp>
          <p:nvSpPr>
            <p:cNvPr id="297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prstTxWarp prst="textNoShape">
                <a:avLst/>
              </a:prstTxWarp>
            </a:bodyPr>
            <a:lstStyle/>
            <a:p>
              <a:endParaRPr lang="en-US"/>
            </a:p>
          </p:txBody>
        </p:sp>
        <p:sp>
          <p:nvSpPr>
            <p:cNvPr id="297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prstTxWarp prst="textNoShape">
                <a:avLst/>
              </a:prstTxWarp>
            </a:bodyPr>
            <a:lstStyle/>
            <a:p>
              <a:endParaRPr lang="en-US"/>
            </a:p>
          </p:txBody>
        </p:sp>
        <p:sp>
          <p:nvSpPr>
            <p:cNvPr id="297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prstTxWarp prst="textNoShape">
                <a:avLst/>
              </a:prstTxWarp>
            </a:bodyPr>
            <a:lstStyle/>
            <a:p>
              <a:endParaRPr lang="en-US"/>
            </a:p>
          </p:txBody>
        </p:sp>
        <p:sp>
          <p:nvSpPr>
            <p:cNvPr id="297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prstTxWarp prst="textNoShape">
                <a:avLst/>
              </a:prstTxWarp>
            </a:bodyPr>
            <a:lstStyle/>
            <a:p>
              <a:endParaRPr lang="en-US"/>
            </a:p>
          </p:txBody>
        </p:sp>
        <p:sp>
          <p:nvSpPr>
            <p:cNvPr id="297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prstTxWarp prst="textNoShape">
                <a:avLst/>
              </a:prstTxWarp>
            </a:bodyPr>
            <a:lstStyle/>
            <a:p>
              <a:endParaRPr lang="en-US"/>
            </a:p>
          </p:txBody>
        </p:sp>
        <p:sp>
          <p:nvSpPr>
            <p:cNvPr id="297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endParaRPr lang="en-US"/>
            </a:p>
          </p:txBody>
        </p:sp>
        <p:sp>
          <p:nvSpPr>
            <p:cNvPr id="297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prstTxWarp prst="textNoShape">
                <a:avLst/>
              </a:prstTxWarp>
            </a:bodyPr>
            <a:lstStyle/>
            <a:p>
              <a:endParaRPr lang="en-US"/>
            </a:p>
          </p:txBody>
        </p:sp>
        <p:sp>
          <p:nvSpPr>
            <p:cNvPr id="297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prstTxWarp prst="textNoShape">
                <a:avLst/>
              </a:prstTxWarp>
            </a:bodyPr>
            <a:lstStyle/>
            <a:p>
              <a:endParaRPr lang="en-US"/>
            </a:p>
          </p:txBody>
        </p:sp>
        <p:sp>
          <p:nvSpPr>
            <p:cNvPr id="297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prstTxWarp prst="textNoShape">
                <a:avLst/>
              </a:prstTxWarp>
            </a:bodyPr>
            <a:lstStyle/>
            <a:p>
              <a:endParaRPr lang="en-US"/>
            </a:p>
          </p:txBody>
        </p:sp>
        <p:sp>
          <p:nvSpPr>
            <p:cNvPr id="297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prstTxWarp prst="textNoShape">
                <a:avLst/>
              </a:prstTxWarp>
            </a:bodyPr>
            <a:lstStyle/>
            <a:p>
              <a:endParaRPr lang="en-US"/>
            </a:p>
          </p:txBody>
        </p:sp>
        <p:sp>
          <p:nvSpPr>
            <p:cNvPr id="297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prstTxWarp prst="textNoShape">
                <a:avLst/>
              </a:prstTxWarp>
            </a:bodyPr>
            <a:lstStyle/>
            <a:p>
              <a:endParaRPr lang="en-US"/>
            </a:p>
          </p:txBody>
        </p:sp>
        <p:sp>
          <p:nvSpPr>
            <p:cNvPr id="297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prstTxWarp prst="textNoShape">
                <a:avLst/>
              </a:prstTxWarp>
            </a:bodyPr>
            <a:lstStyle/>
            <a:p>
              <a:endParaRPr lang="en-US"/>
            </a:p>
          </p:txBody>
        </p:sp>
        <p:sp>
          <p:nvSpPr>
            <p:cNvPr id="297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prstTxWarp prst="textNoShape">
                <a:avLst/>
              </a:prstTxWarp>
            </a:bodyPr>
            <a:lstStyle/>
            <a:p>
              <a:endParaRPr lang="en-US"/>
            </a:p>
          </p:txBody>
        </p:sp>
        <p:sp>
          <p:nvSpPr>
            <p:cNvPr id="297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prstTxWarp prst="textNoShape">
                <a:avLst/>
              </a:prstTxWarp>
            </a:bodyPr>
            <a:lstStyle/>
            <a:p>
              <a:endParaRPr lang="en-US"/>
            </a:p>
          </p:txBody>
        </p:sp>
        <p:sp>
          <p:nvSpPr>
            <p:cNvPr id="297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prstTxWarp prst="textNoShape">
                <a:avLst/>
              </a:prstTxWarp>
            </a:bodyPr>
            <a:lstStyle/>
            <a:p>
              <a:endParaRPr lang="en-US"/>
            </a:p>
          </p:txBody>
        </p:sp>
        <p:sp>
          <p:nvSpPr>
            <p:cNvPr id="297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prstTxWarp prst="textNoShape">
                <a:avLst/>
              </a:prstTxWarp>
            </a:bodyPr>
            <a:lstStyle/>
            <a:p>
              <a:endParaRPr lang="en-US"/>
            </a:p>
          </p:txBody>
        </p:sp>
        <p:sp>
          <p:nvSpPr>
            <p:cNvPr id="297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prstTxWarp prst="textNoShape">
                <a:avLst/>
              </a:prstTxWarp>
            </a:bodyPr>
            <a:lstStyle/>
            <a:p>
              <a:endParaRPr lang="en-US"/>
            </a:p>
          </p:txBody>
        </p:sp>
        <p:sp>
          <p:nvSpPr>
            <p:cNvPr id="297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prstTxWarp prst="textNoShape">
                <a:avLst/>
              </a:prstTxWarp>
            </a:bodyPr>
            <a:lstStyle/>
            <a:p>
              <a:endParaRPr lang="en-US"/>
            </a:p>
          </p:txBody>
        </p:sp>
        <p:sp>
          <p:nvSpPr>
            <p:cNvPr id="297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prstTxWarp prst="textNoShape">
                <a:avLst/>
              </a:prstTxWarp>
            </a:bodyPr>
            <a:lstStyle/>
            <a:p>
              <a:endParaRPr lang="en-US"/>
            </a:p>
          </p:txBody>
        </p:sp>
        <p:sp>
          <p:nvSpPr>
            <p:cNvPr id="297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prstTxWarp prst="textNoShape">
                <a:avLst/>
              </a:prstTxWarp>
            </a:bodyPr>
            <a:lstStyle/>
            <a:p>
              <a:endParaRPr lang="en-US"/>
            </a:p>
          </p:txBody>
        </p:sp>
        <p:sp>
          <p:nvSpPr>
            <p:cNvPr id="297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prstTxWarp prst="textNoShape">
                <a:avLst/>
              </a:prstTxWarp>
            </a:bodyPr>
            <a:lstStyle/>
            <a:p>
              <a:endParaRPr lang="en-US"/>
            </a:p>
          </p:txBody>
        </p:sp>
        <p:grpSp>
          <p:nvGrpSpPr>
            <p:cNvPr id="29735" name="Group 39"/>
            <p:cNvGrpSpPr>
              <a:grpSpLocks/>
            </p:cNvGrpSpPr>
            <p:nvPr userDrawn="1"/>
          </p:nvGrpSpPr>
          <p:grpSpPr bwMode="auto">
            <a:xfrm>
              <a:off x="0" y="1632"/>
              <a:ext cx="5758" cy="1858"/>
              <a:chOff x="0" y="1632"/>
              <a:chExt cx="5758" cy="1858"/>
            </a:xfrm>
          </p:grpSpPr>
          <p:sp>
            <p:nvSpPr>
              <p:cNvPr id="297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prstTxWarp prst="textNoShape">
                  <a:avLst/>
                </a:prstTxWarp>
              </a:bodyPr>
              <a:lstStyle/>
              <a:p>
                <a:endParaRPr lang="en-US"/>
              </a:p>
            </p:txBody>
          </p:sp>
          <p:sp>
            <p:nvSpPr>
              <p:cNvPr id="297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prstTxWarp prst="textNoShape">
                  <a:avLst/>
                </a:prstTxWarp>
              </a:bodyPr>
              <a:lstStyle/>
              <a:p>
                <a:endParaRPr lang="en-US"/>
              </a:p>
            </p:txBody>
          </p:sp>
        </p:grpSp>
      </p:grpSp>
      <p:sp>
        <p:nvSpPr>
          <p:cNvPr id="297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7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297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297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86883682-F05B-435D-85FA-89542838904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3" charset="0"/>
        </a:defRPr>
      </a:lvl9pPr>
    </p:titleStyle>
    <p:bodyStyle>
      <a:lvl1pPr marL="342900" indent="-342900" algn="l" rtl="0" fontAlgn="base">
        <a:spcBef>
          <a:spcPct val="20000"/>
        </a:spcBef>
        <a:spcAft>
          <a:spcPct val="0"/>
        </a:spcAft>
        <a:buClr>
          <a:schemeClr val="hlink"/>
        </a:buClr>
        <a:buSzPct val="90000"/>
        <a:buFont typeface="Wingdings" pitchFamily="-123"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23" charset="-128"/>
        </a:defRPr>
      </a:lvl2pPr>
      <a:lvl3pPr marL="1143000" indent="-228600" algn="l" rtl="0" fontAlgn="base">
        <a:spcBef>
          <a:spcPct val="20000"/>
        </a:spcBef>
        <a:spcAft>
          <a:spcPct val="0"/>
        </a:spcAft>
        <a:buClr>
          <a:schemeClr val="accent2"/>
        </a:buClr>
        <a:buSzPct val="90000"/>
        <a:buFont typeface="Wingdings" pitchFamily="-123" charset="2"/>
        <a:buBlip>
          <a:blip r:embed="rId15"/>
        </a:buBlip>
        <a:defRPr sz="2400">
          <a:solidFill>
            <a:schemeClr val="tx1"/>
          </a:solidFill>
          <a:effectLst>
            <a:outerShdw blurRad="38100" dist="38100" dir="2700000" algn="tl">
              <a:srgbClr val="000000"/>
            </a:outerShdw>
          </a:effectLst>
          <a:latin typeface="+mn-lt"/>
          <a:ea typeface="ＭＳ Ｐゴシック" pitchFamily="-123" charset="-128"/>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23" charset="-128"/>
        </a:defRPr>
      </a:lvl4pPr>
      <a:lvl5pPr marL="2057400" indent="-228600" algn="l" rtl="0" fontAlgn="base">
        <a:spcBef>
          <a:spcPct val="20000"/>
        </a:spcBef>
        <a:spcAft>
          <a:spcPct val="0"/>
        </a:spcAft>
        <a:buClr>
          <a:schemeClr val="folHlink"/>
        </a:buClr>
        <a:buSzPct val="90000"/>
        <a:buFont typeface="Wingdings" pitchFamily="-123" charset="2"/>
        <a:buBlip>
          <a:blip r:embed="rId16"/>
        </a:buBlip>
        <a:defRPr sz="2000">
          <a:solidFill>
            <a:schemeClr val="tx1"/>
          </a:solidFill>
          <a:effectLst>
            <a:outerShdw blurRad="38100" dist="38100" dir="2700000" algn="tl">
              <a:srgbClr val="000000"/>
            </a:outerShdw>
          </a:effectLst>
          <a:latin typeface="+mn-lt"/>
          <a:ea typeface="ＭＳ Ｐゴシック" pitchFamily="-123" charset="-128"/>
        </a:defRPr>
      </a:lvl5pPr>
      <a:lvl6pPr marL="2514600" indent="-228600" algn="l" rtl="0" fontAlgn="base">
        <a:spcBef>
          <a:spcPct val="20000"/>
        </a:spcBef>
        <a:spcAft>
          <a:spcPct val="0"/>
        </a:spcAft>
        <a:buClr>
          <a:schemeClr val="folHlink"/>
        </a:buClr>
        <a:buSzPct val="90000"/>
        <a:buFont typeface="Wingdings" pitchFamily="-123" charset="2"/>
        <a:buBlip>
          <a:blip r:embed="rId16"/>
        </a:buBlip>
        <a:defRPr sz="2000">
          <a:solidFill>
            <a:schemeClr val="tx1"/>
          </a:solidFill>
          <a:effectLst>
            <a:outerShdw blurRad="38100" dist="38100" dir="2700000" algn="tl">
              <a:srgbClr val="000000"/>
            </a:outerShdw>
          </a:effectLst>
          <a:latin typeface="+mn-lt"/>
          <a:ea typeface="ＭＳ Ｐゴシック" pitchFamily="-123" charset="-128"/>
        </a:defRPr>
      </a:lvl6pPr>
      <a:lvl7pPr marL="2971800" indent="-228600" algn="l" rtl="0" fontAlgn="base">
        <a:spcBef>
          <a:spcPct val="20000"/>
        </a:spcBef>
        <a:spcAft>
          <a:spcPct val="0"/>
        </a:spcAft>
        <a:buClr>
          <a:schemeClr val="folHlink"/>
        </a:buClr>
        <a:buSzPct val="90000"/>
        <a:buFont typeface="Wingdings" pitchFamily="-123" charset="2"/>
        <a:buBlip>
          <a:blip r:embed="rId16"/>
        </a:buBlip>
        <a:defRPr sz="2000">
          <a:solidFill>
            <a:schemeClr val="tx1"/>
          </a:solidFill>
          <a:effectLst>
            <a:outerShdw blurRad="38100" dist="38100" dir="2700000" algn="tl">
              <a:srgbClr val="000000"/>
            </a:outerShdw>
          </a:effectLst>
          <a:latin typeface="+mn-lt"/>
          <a:ea typeface="ＭＳ Ｐゴシック" pitchFamily="-123" charset="-128"/>
        </a:defRPr>
      </a:lvl7pPr>
      <a:lvl8pPr marL="3429000" indent="-228600" algn="l" rtl="0" fontAlgn="base">
        <a:spcBef>
          <a:spcPct val="20000"/>
        </a:spcBef>
        <a:spcAft>
          <a:spcPct val="0"/>
        </a:spcAft>
        <a:buClr>
          <a:schemeClr val="folHlink"/>
        </a:buClr>
        <a:buSzPct val="90000"/>
        <a:buFont typeface="Wingdings" pitchFamily="-123" charset="2"/>
        <a:buBlip>
          <a:blip r:embed="rId16"/>
        </a:buBlip>
        <a:defRPr sz="2000">
          <a:solidFill>
            <a:schemeClr val="tx1"/>
          </a:solidFill>
          <a:effectLst>
            <a:outerShdw blurRad="38100" dist="38100" dir="2700000" algn="tl">
              <a:srgbClr val="000000"/>
            </a:outerShdw>
          </a:effectLst>
          <a:latin typeface="+mn-lt"/>
          <a:ea typeface="ＭＳ Ｐゴシック" pitchFamily="-123" charset="-128"/>
        </a:defRPr>
      </a:lvl8pPr>
      <a:lvl9pPr marL="3886200" indent="-228600" algn="l" rtl="0" fontAlgn="base">
        <a:spcBef>
          <a:spcPct val="20000"/>
        </a:spcBef>
        <a:spcAft>
          <a:spcPct val="0"/>
        </a:spcAft>
        <a:buClr>
          <a:schemeClr val="folHlink"/>
        </a:buClr>
        <a:buSzPct val="90000"/>
        <a:buFont typeface="Wingdings" pitchFamily="-123" charset="2"/>
        <a:buBlip>
          <a:blip r:embed="rId16"/>
        </a:buBlip>
        <a:defRPr sz="2000">
          <a:solidFill>
            <a:schemeClr val="tx1"/>
          </a:solidFill>
          <a:effectLst>
            <a:outerShdw blurRad="38100" dist="38100" dir="2700000" algn="tl">
              <a:srgbClr val="000000"/>
            </a:outerShdw>
          </a:effectLst>
          <a:latin typeface="+mn-lt"/>
          <a:ea typeface="ＭＳ Ｐゴシック" pitchFamily="-12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secdlab.org)/" TargetMode="External"/><Relationship Id="rId3" Type="http://schemas.openxmlformats.org/officeDocument/2006/relationships/hyperlink" Target="http://www.edutopia.org/profile/maurice-j-eli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asel.org/" TargetMode="External"/><Relationship Id="rId4" Type="http://schemas.openxmlformats.org/officeDocument/2006/relationships/hyperlink" Target="http://www.characterandcitizenship.org/"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l4us.org/" TargetMode="Externa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hyperlink" Target="http://novo.cse.edu/" TargetMode="External"/><Relationship Id="rId5" Type="http://schemas.openxmlformats.org/officeDocument/2006/relationships/package" Target="../embeddings/Microsoft_Word_Document1.docx"/><Relationship Id="rId6"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urice.Elias@rutgers.edu" TargetMode="External"/><Relationship Id="rId3" Type="http://schemas.openxmlformats.org/officeDocument/2006/relationships/hyperlink" Target="http://www.edutopia.org/profile/maurice-j-elia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weforum.org/reports/new-vision-for-education-fostering-social-and-emotional-learning-through-technolog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228600" y="533400"/>
            <a:ext cx="8763000" cy="6135960"/>
          </a:xfrm>
        </p:spPr>
        <p:txBody>
          <a:bodyPr/>
          <a:lstStyle/>
          <a:p>
            <a:r>
              <a:rPr lang="en-US" dirty="0" smtClean="0">
                <a:solidFill>
                  <a:schemeClr val="tx1"/>
                </a:solidFill>
              </a:rPr>
              <a:t> </a:t>
            </a:r>
            <a:r>
              <a:rPr lang="en-US" b="1" dirty="0" smtClean="0">
                <a:solidFill>
                  <a:schemeClr val="tx1"/>
                </a:solidFill>
              </a:rPr>
              <a:t/>
            </a:r>
            <a:br>
              <a:rPr lang="en-US" b="1" dirty="0" smtClean="0">
                <a:solidFill>
                  <a:schemeClr val="tx1"/>
                </a:solidFill>
              </a:rPr>
            </a:br>
            <a:r>
              <a:rPr lang="en-US" sz="2800" b="1" dirty="0" smtClean="0">
                <a:solidFill>
                  <a:schemeClr val="tx1"/>
                </a:solidFill>
                <a:latin typeface="Comic Sans MS" pitchFamily="-123" charset="0"/>
              </a:rPr>
              <a:t/>
            </a:r>
            <a:br>
              <a:rPr lang="en-US" sz="2800" b="1" dirty="0" smtClean="0">
                <a:solidFill>
                  <a:schemeClr val="tx1"/>
                </a:solidFill>
                <a:latin typeface="Comic Sans MS" pitchFamily="-123" charset="0"/>
              </a:rPr>
            </a:br>
            <a:r>
              <a:rPr lang="en-US" sz="2800" b="1" dirty="0" smtClean="0">
                <a:solidFill>
                  <a:schemeClr val="tx1"/>
                </a:solidFill>
                <a:latin typeface="Comic Sans MS" pitchFamily="-123" charset="0"/>
              </a:rPr>
              <a:t/>
            </a:r>
            <a:br>
              <a:rPr lang="en-US" sz="2800" b="1" dirty="0" smtClean="0">
                <a:solidFill>
                  <a:schemeClr val="tx1"/>
                </a:solidFill>
                <a:latin typeface="Comic Sans MS" pitchFamily="-123" charset="0"/>
              </a:rPr>
            </a:br>
            <a:r>
              <a:rPr lang="en-US" sz="2800" b="1" dirty="0" smtClean="0">
                <a:solidFill>
                  <a:schemeClr val="tx1"/>
                </a:solidFill>
                <a:latin typeface="Comic Sans MS" pitchFamily="-123" charset="0"/>
              </a:rPr>
              <a:t/>
            </a:r>
            <a:br>
              <a:rPr lang="en-US" sz="2800" b="1" dirty="0" smtClean="0">
                <a:solidFill>
                  <a:schemeClr val="tx1"/>
                </a:solidFill>
                <a:latin typeface="Comic Sans MS" pitchFamily="-123" charset="0"/>
              </a:rPr>
            </a:br>
            <a:r>
              <a:rPr lang="en-US" sz="2800" b="1" dirty="0" smtClean="0">
                <a:solidFill>
                  <a:schemeClr val="tx1"/>
                </a:solidFill>
                <a:latin typeface="Comic Sans MS" pitchFamily="-123" charset="0"/>
              </a:rPr>
              <a:t/>
            </a:r>
            <a:br>
              <a:rPr lang="en-US" sz="2800" b="1" dirty="0" smtClean="0">
                <a:solidFill>
                  <a:schemeClr val="tx1"/>
                </a:solidFill>
                <a:latin typeface="Comic Sans MS" pitchFamily="-123" charset="0"/>
              </a:rPr>
            </a:br>
            <a:r>
              <a:rPr lang="en-US" sz="2800" b="1" dirty="0" smtClean="0">
                <a:solidFill>
                  <a:schemeClr val="tx1"/>
                </a:solidFill>
                <a:latin typeface="Comic Sans MS" pitchFamily="-123" charset="0"/>
              </a:rPr>
              <a:t/>
            </a:r>
            <a:br>
              <a:rPr lang="en-US" sz="2800" b="1" dirty="0" smtClean="0">
                <a:solidFill>
                  <a:schemeClr val="tx1"/>
                </a:solidFill>
                <a:latin typeface="Comic Sans MS" pitchFamily="-123" charset="0"/>
              </a:rPr>
            </a:br>
            <a:r>
              <a:rPr lang="en-US" sz="4000" i="1" dirty="0">
                <a:effectLst/>
                <a:latin typeface="Perpetua" charset="0"/>
                <a:ea typeface="Perpetua" charset="0"/>
                <a:cs typeface="Perpetua" charset="0"/>
              </a:rPr>
              <a:t>SEL 2.0:  Social-Emotional and Character Development, Purpose, Mindset, &amp; Social Action</a:t>
            </a:r>
            <a:r>
              <a:rPr lang="en-US" sz="4000" dirty="0">
                <a:effectLst/>
              </a:rPr>
              <a:t/>
            </a:r>
            <a:br>
              <a:rPr lang="en-US" sz="4000" dirty="0">
                <a:effectLst/>
              </a:rPr>
            </a:br>
            <a:r>
              <a:rPr lang="en-US" sz="2800" b="1" dirty="0" smtClean="0">
                <a:solidFill>
                  <a:schemeClr val="tx1"/>
                </a:solidFill>
                <a:latin typeface="Century Schoolbook" pitchFamily="-123" charset="0"/>
              </a:rPr>
              <a:t/>
            </a:r>
            <a:br>
              <a:rPr lang="en-US" sz="2800" b="1" dirty="0" smtClean="0">
                <a:solidFill>
                  <a:schemeClr val="tx1"/>
                </a:solidFill>
                <a:latin typeface="Century Schoolbook" pitchFamily="-123" charset="0"/>
              </a:rPr>
            </a:br>
            <a:r>
              <a:rPr lang="en-US" altLang="x-none" sz="2400" b="1" dirty="0" smtClean="0">
                <a:latin typeface="Comic Sans MS" charset="0"/>
              </a:rPr>
              <a:t>Maurice J. Elias, Ph.D.</a:t>
            </a:r>
            <a:r>
              <a:rPr lang="en-US" altLang="x-none" sz="2000" b="1" dirty="0" smtClean="0">
                <a:latin typeface="Comic Sans MS" charset="0"/>
              </a:rPr>
              <a:t/>
            </a:r>
            <a:br>
              <a:rPr lang="en-US" altLang="x-none" sz="2000" b="1" dirty="0" smtClean="0">
                <a:latin typeface="Comic Sans MS" charset="0"/>
              </a:rPr>
            </a:br>
            <a:r>
              <a:rPr lang="en-US" altLang="x-none" sz="2000" b="1" dirty="0" smtClean="0">
                <a:latin typeface="Comic Sans MS" charset="0"/>
              </a:rPr>
              <a:t>Dept. of Psychology, Rutgers University</a:t>
            </a:r>
            <a:br>
              <a:rPr lang="en-US" altLang="x-none" sz="2000" b="1" dirty="0" smtClean="0">
                <a:latin typeface="Comic Sans MS" charset="0"/>
              </a:rPr>
            </a:br>
            <a:r>
              <a:rPr lang="en-US" altLang="x-none" sz="2000" b="1" dirty="0" smtClean="0">
                <a:latin typeface="Comic Sans MS" charset="0"/>
              </a:rPr>
              <a:t>Director, Rutgers Social-Emotional and Character Development Lab</a:t>
            </a:r>
            <a:br>
              <a:rPr lang="en-US" altLang="x-none" sz="2000" b="1" dirty="0" smtClean="0">
                <a:latin typeface="Comic Sans MS" charset="0"/>
              </a:rPr>
            </a:br>
            <a:r>
              <a:rPr lang="en-US" altLang="x-none" sz="2000" b="1" dirty="0" smtClean="0">
                <a:latin typeface="Comic Sans MS" charset="0"/>
              </a:rPr>
              <a:t>(</a:t>
            </a:r>
            <a:r>
              <a:rPr lang="en-US" altLang="x-none" sz="2000" b="1" dirty="0" smtClean="0">
                <a:latin typeface="Comic Sans MS" charset="0"/>
                <a:hlinkClick r:id="rId2"/>
              </a:rPr>
              <a:t>www.secdlab.org)</a:t>
            </a:r>
            <a:r>
              <a:rPr lang="en-US" altLang="x-none" sz="2000" b="1" dirty="0" smtClean="0">
                <a:latin typeface="Comic Sans MS" charset="0"/>
              </a:rPr>
              <a:t>     @</a:t>
            </a:r>
            <a:r>
              <a:rPr lang="en-US" altLang="x-none" sz="2000" b="1" dirty="0" err="1" smtClean="0">
                <a:latin typeface="Comic Sans MS" charset="0"/>
              </a:rPr>
              <a:t>SECDLab</a:t>
            </a:r>
            <a:r>
              <a:rPr lang="en-US" altLang="x-none" sz="2000" b="1" dirty="0" smtClean="0">
                <a:latin typeface="Comic Sans MS" charset="0"/>
              </a:rPr>
              <a:t/>
            </a:r>
            <a:br>
              <a:rPr lang="en-US" altLang="x-none" sz="2000" b="1" dirty="0" smtClean="0">
                <a:latin typeface="Comic Sans MS" charset="0"/>
              </a:rPr>
            </a:br>
            <a:r>
              <a:rPr lang="en-US" altLang="x-none" sz="2000" b="1" dirty="0" smtClean="0">
                <a:latin typeface="Comic Sans MS" charset="0"/>
              </a:rPr>
              <a:t/>
            </a:r>
            <a:br>
              <a:rPr lang="en-US" altLang="x-none" sz="2000" b="1" dirty="0" smtClean="0">
                <a:latin typeface="Comic Sans MS" charset="0"/>
              </a:rPr>
            </a:br>
            <a:r>
              <a:rPr lang="en-US" altLang="x-none" sz="2000" b="1" dirty="0" smtClean="0">
                <a:latin typeface="Comic Sans MS" charset="0"/>
              </a:rPr>
              <a:t>Co-Director, The Academy for Social-Emotional Learning in Schools </a:t>
            </a:r>
            <a:r>
              <a:rPr lang="en-US" altLang="x-none" sz="2000" b="1" dirty="0" err="1" smtClean="0">
                <a:latin typeface="Comic Sans MS" charset="0"/>
              </a:rPr>
              <a:t>SELinSchools.org</a:t>
            </a:r>
            <a:r>
              <a:rPr lang="en-US" altLang="x-none" sz="2000" b="1" dirty="0" smtClean="0">
                <a:latin typeface="Comic Sans MS" charset="0"/>
              </a:rPr>
              <a:t>   </a:t>
            </a:r>
            <a:br>
              <a:rPr lang="en-US" altLang="x-none" sz="2000" b="1" dirty="0" smtClean="0">
                <a:latin typeface="Comic Sans MS" charset="0"/>
              </a:rPr>
            </a:br>
            <a:r>
              <a:rPr lang="en-US" altLang="x-none" sz="2000" b="1" dirty="0" smtClean="0">
                <a:latin typeface="Comic Sans MS" charset="0"/>
              </a:rPr>
              <a:t> </a:t>
            </a:r>
            <a:br>
              <a:rPr lang="en-US" altLang="x-none" sz="2000" b="1" dirty="0" smtClean="0">
                <a:latin typeface="Comic Sans MS" charset="0"/>
              </a:rPr>
            </a:br>
            <a:r>
              <a:rPr lang="en-US" altLang="x-none" sz="2000" b="1" dirty="0" smtClean="0">
                <a:latin typeface="Comic Sans MS" charset="0"/>
              </a:rPr>
              <a:t>     </a:t>
            </a:r>
            <a:r>
              <a:rPr lang="en-US" altLang="x-none" sz="2000" b="1" dirty="0" err="1" smtClean="0">
                <a:latin typeface="Comic Sans MS" charset="0"/>
              </a:rPr>
              <a:t>maurice.elias@rutgers.edu</a:t>
            </a:r>
            <a:r>
              <a:rPr lang="en-US" altLang="x-none" sz="2000" b="1" dirty="0" smtClean="0">
                <a:latin typeface="Comic Sans MS" charset="0"/>
              </a:rPr>
              <a:t>             </a:t>
            </a:r>
            <a:r>
              <a:rPr lang="en-US" altLang="x-none" sz="2000" b="1" dirty="0" smtClean="0">
                <a:latin typeface="Comic Sans MS" charset="0"/>
                <a:hlinkClick r:id="rId3"/>
              </a:rPr>
              <a:t>www.edutopia.org/profile/maurice-j-elias</a:t>
            </a:r>
            <a:r>
              <a:rPr lang="en-US" altLang="x-none" sz="2000" b="1" dirty="0" smtClean="0">
                <a:latin typeface="Comic Sans MS" charset="0"/>
              </a:rPr>
              <a:t/>
            </a:r>
            <a:br>
              <a:rPr lang="en-US" altLang="x-none" sz="2000" b="1" dirty="0" smtClean="0">
                <a:latin typeface="Comic Sans MS" charset="0"/>
              </a:rPr>
            </a:br>
            <a:r>
              <a:rPr lang="en-US" sz="2400" b="1" dirty="0" smtClean="0">
                <a:solidFill>
                  <a:schemeClr val="tx1"/>
                </a:solidFill>
                <a:latin typeface="Century Schoolbook" pitchFamily="-123" charset="0"/>
              </a:rPr>
              <a:t> </a:t>
            </a:r>
            <a:br>
              <a:rPr lang="en-US" sz="2400" b="1" dirty="0" smtClean="0">
                <a:solidFill>
                  <a:schemeClr val="tx1"/>
                </a:solidFill>
                <a:latin typeface="Century Schoolbook" pitchFamily="-123" charset="0"/>
              </a:rPr>
            </a:br>
            <a:r>
              <a:rPr lang="en-US" sz="1800" b="1" dirty="0" smtClean="0">
                <a:solidFill>
                  <a:schemeClr val="tx1"/>
                </a:solidFill>
                <a:latin typeface="Century Schoolbook" pitchFamily="-123" charset="0"/>
              </a:rPr>
              <a:t>Keynote, Rhode Island Education Vendor Fair, </a:t>
            </a:r>
            <a:r>
              <a:rPr lang="en-US" sz="2000" b="1" dirty="0" smtClean="0">
                <a:solidFill>
                  <a:schemeClr val="tx1"/>
                </a:solidFill>
                <a:latin typeface="Century Schoolbook" pitchFamily="-123" charset="0"/>
              </a:rPr>
              <a:t/>
            </a:r>
            <a:br>
              <a:rPr lang="en-US" sz="2000" b="1" dirty="0" smtClean="0">
                <a:solidFill>
                  <a:schemeClr val="tx1"/>
                </a:solidFill>
                <a:latin typeface="Century Schoolbook" pitchFamily="-123" charset="0"/>
              </a:rPr>
            </a:br>
            <a:r>
              <a:rPr lang="en-US" sz="1800" b="1" dirty="0" smtClean="0">
                <a:effectLst/>
                <a:latin typeface="Century Schoolbook" charset="0"/>
                <a:ea typeface="Century Schoolbook" charset="0"/>
                <a:cs typeface="Century Schoolbook" charset="0"/>
              </a:rPr>
              <a:t>Providence, RI, November 16, 2018</a:t>
            </a:r>
            <a:r>
              <a:rPr lang="en-US" sz="2000" dirty="0" smtClean="0">
                <a:effectLst/>
              </a:rPr>
              <a:t/>
            </a:r>
            <a:br>
              <a:rPr lang="en-US" sz="2000" dirty="0" smtClean="0">
                <a:effectLst/>
              </a:rPr>
            </a:br>
            <a:r>
              <a:rPr lang="en-US" sz="2000" dirty="0" smtClean="0">
                <a:effectLst/>
              </a:rPr>
              <a:t/>
            </a:r>
            <a:br>
              <a:rPr lang="en-US" sz="2000" dirty="0" smtClean="0">
                <a:effectLst/>
              </a:rPr>
            </a:br>
            <a:r>
              <a:rPr lang="en-US" altLang="x-none" sz="2400" b="1" dirty="0" smtClean="0">
                <a:latin typeface="Comic Sans MS" charset="0"/>
              </a:rPr>
              <a:t/>
            </a:r>
            <a:br>
              <a:rPr lang="en-US" altLang="x-none" sz="2400" b="1" dirty="0" smtClean="0">
                <a:latin typeface="Comic Sans MS" charset="0"/>
              </a:rPr>
            </a:br>
            <a:r>
              <a:rPr lang="en-US" sz="2400" b="1" dirty="0" smtClean="0">
                <a:solidFill>
                  <a:schemeClr val="tx1"/>
                </a:solidFill>
                <a:latin typeface="Comic Sans MS" pitchFamily="-123" charset="0"/>
              </a:rPr>
              <a:t/>
            </a:r>
            <a:br>
              <a:rPr lang="en-US" sz="2400" b="1" dirty="0" smtClean="0">
                <a:solidFill>
                  <a:schemeClr val="tx1"/>
                </a:solidFill>
                <a:latin typeface="Comic Sans MS" pitchFamily="-123" charset="0"/>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1171295"/>
            <a:ext cx="9144000" cy="82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28" tIns="45464" rIns="90928" bIns="45464"/>
          <a:lstStyle/>
          <a:p>
            <a:pPr algn="ctr">
              <a:spcBef>
                <a:spcPts val="597"/>
              </a:spcBef>
            </a:pPr>
            <a:r>
              <a:rPr lang="en-US" b="1" dirty="0">
                <a:latin typeface="Calibri" charset="0"/>
                <a:cs typeface="Arial" charset="0"/>
              </a:rPr>
              <a:t>True </a:t>
            </a:r>
            <a:r>
              <a:rPr lang="en-US" b="1" dirty="0" smtClean="0">
                <a:latin typeface="Calibri" charset="0"/>
                <a:cs typeface="Arial" charset="0"/>
              </a:rPr>
              <a:t>achievement in school and in life integrates </a:t>
            </a:r>
            <a:r>
              <a:rPr lang="en-US" b="1" dirty="0">
                <a:latin typeface="Calibri" charset="0"/>
                <a:cs typeface="Arial" charset="0"/>
              </a:rPr>
              <a:t>the intellectual, emotional, and social facets of learning.   These are inextricably interconnected.</a:t>
            </a:r>
            <a:endParaRPr lang="en-US" b="1" dirty="0">
              <a:solidFill>
                <a:schemeClr val="bg2"/>
              </a:solidFill>
              <a:latin typeface="Calibri" charset="0"/>
              <a:cs typeface="Arial" charset="0"/>
            </a:endParaRPr>
          </a:p>
        </p:txBody>
      </p:sp>
      <p:sp>
        <p:nvSpPr>
          <p:cNvPr id="28674" name="Rectangle 2"/>
          <p:cNvSpPr>
            <a:spLocks noChangeArrowheads="1"/>
          </p:cNvSpPr>
          <p:nvPr/>
        </p:nvSpPr>
        <p:spPr bwMode="auto">
          <a:xfrm>
            <a:off x="0" y="42442"/>
            <a:ext cx="9144000" cy="1204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28" tIns="45464" rIns="90928" bIns="45464" anchor="ctr"/>
          <a:lstStyle/>
          <a:p>
            <a:pPr algn="ctr" eaLnBrk="1" hangingPunct="1"/>
            <a:r>
              <a:rPr lang="en-US" sz="3148" b="1" dirty="0">
                <a:latin typeface="Calibri" charset="0"/>
                <a:cs typeface="Arial" charset="0"/>
              </a:rPr>
              <a:t>How Students Can Truly </a:t>
            </a:r>
            <a:r>
              <a:rPr lang="en-US" sz="3148" b="1" dirty="0" smtClean="0">
                <a:latin typeface="Calibri" charset="0"/>
                <a:cs typeface="Arial" charset="0"/>
              </a:rPr>
              <a:t>Achieve:</a:t>
            </a:r>
            <a:endParaRPr lang="en-US" sz="3148" b="1" dirty="0">
              <a:latin typeface="Calibri" charset="0"/>
              <a:cs typeface="Arial" charset="0"/>
            </a:endParaRPr>
          </a:p>
          <a:p>
            <a:pPr algn="ctr" eaLnBrk="1" hangingPunct="1"/>
            <a:r>
              <a:rPr lang="en-US" sz="3148" b="1" dirty="0">
                <a:latin typeface="Calibri" charset="0"/>
                <a:cs typeface="Arial" charset="0"/>
              </a:rPr>
              <a:t>Climate, Character, and SEL Competencies</a:t>
            </a:r>
            <a:endParaRPr lang="en-US" sz="7129" b="1" dirty="0">
              <a:latin typeface="Calibri" charset="0"/>
              <a:cs typeface="Arial" charset="0"/>
            </a:endParaRPr>
          </a:p>
        </p:txBody>
      </p:sp>
      <p:sp>
        <p:nvSpPr>
          <p:cNvPr id="28675" name="TextBox 7"/>
          <p:cNvSpPr txBox="1">
            <a:spLocks noChangeArrowheads="1"/>
          </p:cNvSpPr>
          <p:nvPr/>
        </p:nvSpPr>
        <p:spPr bwMode="auto">
          <a:xfrm>
            <a:off x="3581400" y="2149634"/>
            <a:ext cx="1371600" cy="3340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928" tIns="45464" rIns="90928" bIns="4546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574" b="1">
              <a:cs typeface="Arial" charset="0"/>
            </a:endParaRPr>
          </a:p>
        </p:txBody>
      </p:sp>
      <p:grpSp>
        <p:nvGrpSpPr>
          <p:cNvPr id="28676" name="Group 7"/>
          <p:cNvGrpSpPr>
            <a:grpSpLocks/>
          </p:cNvGrpSpPr>
          <p:nvPr/>
        </p:nvGrpSpPr>
        <p:grpSpPr bwMode="auto">
          <a:xfrm>
            <a:off x="762001" y="2902202"/>
            <a:ext cx="5562600" cy="2257705"/>
            <a:chOff x="1008" y="2111"/>
            <a:chExt cx="3264" cy="835"/>
          </a:xfrm>
        </p:grpSpPr>
        <p:sp>
          <p:nvSpPr>
            <p:cNvPr id="28679" name="Text Box 6"/>
            <p:cNvSpPr txBox="1">
              <a:spLocks noChangeArrowheads="1"/>
            </p:cNvSpPr>
            <p:nvPr/>
          </p:nvSpPr>
          <p:spPr bwMode="auto">
            <a:xfrm>
              <a:off x="1008" y="2112"/>
              <a:ext cx="1200" cy="801"/>
            </a:xfrm>
            <a:prstGeom prst="rect">
              <a:avLst/>
            </a:prstGeom>
            <a:solidFill>
              <a:srgbClr val="FFCC00"/>
            </a:solidFill>
            <a:ln w="12700">
              <a:solidFill>
                <a:srgbClr val="000000"/>
              </a:solidFill>
              <a:miter lim="800000"/>
              <a:headEnd/>
              <a:tailEnd/>
            </a:ln>
          </p:spPr>
          <p:txBody>
            <a:bodyPr lIns="33866" tIns="33866" rIns="33866" bIns="33866"/>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597"/>
                </a:spcAft>
              </a:pPr>
              <a:r>
                <a:rPr lang="en-US" sz="2222" dirty="0">
                  <a:latin typeface="Arial Narrow" charset="0"/>
                  <a:cs typeface="Arial" charset="0"/>
                </a:rPr>
                <a:t> </a:t>
              </a:r>
              <a:r>
                <a:rPr lang="en-US" sz="2222" dirty="0">
                  <a:solidFill>
                    <a:schemeClr val="accent5">
                      <a:lumMod val="50000"/>
                    </a:schemeClr>
                  </a:solidFill>
                  <a:latin typeface="Arial Narrow" charset="0"/>
                  <a:cs typeface="Arial" charset="0"/>
                </a:rPr>
                <a:t>Positive, Character-Building</a:t>
              </a:r>
            </a:p>
            <a:p>
              <a:pPr algn="ctr">
                <a:lnSpc>
                  <a:spcPct val="60000"/>
                </a:lnSpc>
                <a:spcBef>
                  <a:spcPts val="597"/>
                </a:spcBef>
                <a:spcAft>
                  <a:spcPts val="597"/>
                </a:spcAft>
              </a:pPr>
              <a:r>
                <a:rPr lang="en-US" sz="2222" dirty="0">
                  <a:solidFill>
                    <a:schemeClr val="accent5">
                      <a:lumMod val="50000"/>
                    </a:schemeClr>
                  </a:solidFill>
                  <a:latin typeface="Arial Narrow" charset="0"/>
                  <a:cs typeface="Arial" charset="0"/>
                </a:rPr>
                <a:t>School </a:t>
              </a:r>
            </a:p>
            <a:p>
              <a:pPr algn="ctr">
                <a:lnSpc>
                  <a:spcPct val="60000"/>
                </a:lnSpc>
                <a:spcBef>
                  <a:spcPts val="597"/>
                </a:spcBef>
                <a:spcAft>
                  <a:spcPts val="597"/>
                </a:spcAft>
              </a:pPr>
              <a:r>
                <a:rPr lang="en-US" sz="2222" dirty="0">
                  <a:solidFill>
                    <a:schemeClr val="accent5">
                      <a:lumMod val="50000"/>
                    </a:schemeClr>
                  </a:solidFill>
                  <a:latin typeface="Arial Narrow" charset="0"/>
                  <a:cs typeface="Arial" charset="0"/>
                </a:rPr>
                <a:t>Climate</a:t>
              </a:r>
              <a:endParaRPr lang="en-US" sz="2778" dirty="0">
                <a:solidFill>
                  <a:schemeClr val="accent5">
                    <a:lumMod val="50000"/>
                  </a:schemeClr>
                </a:solidFill>
                <a:latin typeface="Arial Narrow" charset="0"/>
                <a:cs typeface="Arial" charset="0"/>
              </a:endParaRPr>
            </a:p>
          </p:txBody>
        </p:sp>
        <p:sp>
          <p:nvSpPr>
            <p:cNvPr id="28680" name="Text Box 8"/>
            <p:cNvSpPr txBox="1">
              <a:spLocks noChangeArrowheads="1"/>
            </p:cNvSpPr>
            <p:nvPr/>
          </p:nvSpPr>
          <p:spPr bwMode="auto">
            <a:xfrm>
              <a:off x="2592" y="2111"/>
              <a:ext cx="1296" cy="835"/>
            </a:xfrm>
            <a:prstGeom prst="rect">
              <a:avLst/>
            </a:prstGeom>
            <a:solidFill>
              <a:srgbClr val="FF9900"/>
            </a:solidFill>
            <a:ln w="12700">
              <a:solidFill>
                <a:srgbClr val="000000"/>
              </a:solidFill>
              <a:miter lim="800000"/>
              <a:headEnd/>
              <a:tailEnd/>
            </a:ln>
          </p:spPr>
          <p:txBody>
            <a:bodyPr lIns="33866" tIns="33866" rIns="33866" bIns="33866"/>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1193"/>
                </a:spcBef>
              </a:pPr>
              <a:r>
                <a:rPr lang="en-US" sz="2778">
                  <a:latin typeface="Arial Narrow" charset="0"/>
                  <a:cs typeface="Arial" charset="0"/>
                </a:rPr>
                <a:t>Explicit </a:t>
              </a:r>
            </a:p>
            <a:p>
              <a:pPr algn="ctr">
                <a:spcBef>
                  <a:spcPts val="1193"/>
                </a:spcBef>
              </a:pPr>
              <a:r>
                <a:rPr lang="en-US" sz="2778">
                  <a:latin typeface="Arial Narrow" charset="0"/>
                  <a:cs typeface="Arial" charset="0"/>
                </a:rPr>
                <a:t>Instruction</a:t>
              </a:r>
            </a:p>
            <a:p>
              <a:pPr algn="ctr">
                <a:spcBef>
                  <a:spcPts val="1193"/>
                </a:spcBef>
              </a:pPr>
              <a:r>
                <a:rPr lang="en-US" sz="2778">
                  <a:latin typeface="Arial Narrow" charset="0"/>
                  <a:cs typeface="Arial" charset="0"/>
                </a:rPr>
                <a:t>in SEL Skills  </a:t>
              </a:r>
            </a:p>
            <a:p>
              <a:pPr algn="ctr">
                <a:spcBef>
                  <a:spcPts val="1193"/>
                </a:spcBef>
              </a:pPr>
              <a:r>
                <a:rPr lang="en-US" sz="2778">
                  <a:latin typeface="Arial Narrow" charset="0"/>
                  <a:cs typeface="Arial" charset="0"/>
                </a:rPr>
                <a:t>   </a:t>
              </a:r>
            </a:p>
          </p:txBody>
        </p:sp>
        <p:sp>
          <p:nvSpPr>
            <p:cNvPr id="28681" name="TextBox 20"/>
            <p:cNvSpPr txBox="1">
              <a:spLocks noChangeArrowheads="1"/>
            </p:cNvSpPr>
            <p:nvPr/>
          </p:nvSpPr>
          <p:spPr bwMode="auto">
            <a:xfrm>
              <a:off x="2256" y="2438"/>
              <a:ext cx="240" cy="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981" b="1">
                  <a:cs typeface="Arial" charset="0"/>
                </a:rPr>
                <a:t>+</a:t>
              </a:r>
            </a:p>
          </p:txBody>
        </p:sp>
        <p:sp>
          <p:nvSpPr>
            <p:cNvPr id="28682" name="TextBox 21"/>
            <p:cNvSpPr txBox="1">
              <a:spLocks noChangeArrowheads="1"/>
            </p:cNvSpPr>
            <p:nvPr/>
          </p:nvSpPr>
          <p:spPr bwMode="auto">
            <a:xfrm>
              <a:off x="3936" y="2471"/>
              <a:ext cx="336" cy="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981" b="1">
                  <a:cs typeface="Arial" charset="0"/>
                </a:rPr>
                <a:t>+</a:t>
              </a:r>
            </a:p>
          </p:txBody>
        </p:sp>
      </p:grpSp>
      <p:sp>
        <p:nvSpPr>
          <p:cNvPr id="23557" name="Text Box 12"/>
          <p:cNvSpPr txBox="1">
            <a:spLocks noChangeArrowheads="1"/>
          </p:cNvSpPr>
          <p:nvPr/>
        </p:nvSpPr>
        <p:spPr bwMode="auto">
          <a:xfrm>
            <a:off x="6324600" y="2224890"/>
            <a:ext cx="2590800" cy="4440154"/>
          </a:xfrm>
          <a:prstGeom prst="rect">
            <a:avLst/>
          </a:prstGeom>
          <a:solidFill>
            <a:srgbClr val="339966"/>
          </a:solidFill>
          <a:ln w="12700">
            <a:solidFill>
              <a:srgbClr val="000000"/>
            </a:solidFill>
            <a:miter lim="800000"/>
            <a:headEnd/>
            <a:tailEnd/>
          </a:ln>
        </p:spPr>
        <p:txBody>
          <a:bodyPr lIns="36371" tIns="36371" rIns="36371" bIns="363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222" dirty="0">
                <a:latin typeface="+mj-lt"/>
              </a:rPr>
              <a:t>Habits of mind and patterns of thinking that include curiosity, explaining their reasoning, feedback process, asking questions, and defining and solving problems, and striving to communicate clearly and proudly.</a:t>
            </a:r>
          </a:p>
          <a:p>
            <a:pPr algn="ctr">
              <a:defRPr/>
            </a:pPr>
            <a:endParaRPr lang="en-US" sz="2222" dirty="0">
              <a:solidFill>
                <a:schemeClr val="bg1"/>
              </a:solidFill>
              <a:latin typeface="Arial Narrow" charset="0"/>
              <a:cs typeface="Arial" charset="0"/>
            </a:endParaRPr>
          </a:p>
        </p:txBody>
      </p:sp>
      <p:sp>
        <p:nvSpPr>
          <p:cNvPr id="28678" name="Rectangle 5"/>
          <p:cNvSpPr>
            <a:spLocks noChangeArrowheads="1"/>
          </p:cNvSpPr>
          <p:nvPr/>
        </p:nvSpPr>
        <p:spPr bwMode="auto">
          <a:xfrm>
            <a:off x="407670" y="5976466"/>
            <a:ext cx="4572000" cy="407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496" tIns="46537" rIns="89496" bIns="46537">
            <a:spAutoFit/>
          </a:bodyPr>
          <a:lstStyle/>
          <a:p>
            <a:pPr defTabSz="453196">
              <a:buClr>
                <a:srgbClr val="000000"/>
              </a:buClr>
              <a:buSzPct val="100000"/>
              <a:tabLst>
                <a:tab pos="0" algn="l"/>
                <a:tab pos="907970" algn="l"/>
                <a:tab pos="1817519" algn="l"/>
                <a:tab pos="2727067" algn="l"/>
                <a:tab pos="3636616" algn="l"/>
                <a:tab pos="4546164" algn="l"/>
                <a:tab pos="5454133" algn="l"/>
                <a:tab pos="6363682" algn="l"/>
                <a:tab pos="7273230" algn="l"/>
                <a:tab pos="8182778" algn="l"/>
                <a:tab pos="9092327" algn="l"/>
                <a:tab pos="10001875" algn="l"/>
              </a:tabLst>
            </a:pPr>
            <a:r>
              <a:rPr lang="en-US" sz="1018" b="1">
                <a:solidFill>
                  <a:schemeClr val="tx1">
                    <a:lumMod val="75000"/>
                  </a:schemeClr>
                </a:solidFill>
                <a:latin typeface="Verdana" charset="0"/>
                <a:ea typeface="MS PGothic" charset="0"/>
                <a:cs typeface="MS PGothic" charset="0"/>
              </a:rPr>
              <a:t>Source: </a:t>
            </a:r>
            <a:r>
              <a:rPr lang="en-US" sz="1018" i="1">
                <a:solidFill>
                  <a:schemeClr val="tx1">
                    <a:lumMod val="75000"/>
                  </a:schemeClr>
                </a:solidFill>
                <a:latin typeface="Verdana" charset="0"/>
                <a:ea typeface="MS PGothic" charset="0"/>
                <a:cs typeface="MS PGothic" charset="0"/>
              </a:rPr>
              <a:t>SEL and Academics: Research Brief</a:t>
            </a:r>
            <a:r>
              <a:rPr lang="en-US" sz="1018">
                <a:solidFill>
                  <a:schemeClr val="tx1">
                    <a:lumMod val="75000"/>
                  </a:schemeClr>
                </a:solidFill>
                <a:latin typeface="Verdana" charset="0"/>
                <a:ea typeface="MS PGothic" charset="0"/>
                <a:cs typeface="MS PGothic" charset="0"/>
              </a:rPr>
              <a:t>, </a:t>
            </a:r>
          </a:p>
          <a:p>
            <a:pPr defTabSz="453196">
              <a:buClr>
                <a:srgbClr val="000000"/>
              </a:buClr>
              <a:buSzPct val="100000"/>
              <a:tabLst>
                <a:tab pos="0" algn="l"/>
                <a:tab pos="907970" algn="l"/>
                <a:tab pos="1817519" algn="l"/>
                <a:tab pos="2727067" algn="l"/>
                <a:tab pos="3636616" algn="l"/>
                <a:tab pos="4546164" algn="l"/>
                <a:tab pos="5454133" algn="l"/>
                <a:tab pos="6363682" algn="l"/>
                <a:tab pos="7273230" algn="l"/>
                <a:tab pos="8182778" algn="l"/>
                <a:tab pos="9092327" algn="l"/>
                <a:tab pos="10001875" algn="l"/>
              </a:tabLst>
            </a:pPr>
            <a:r>
              <a:rPr lang="en-US" sz="1018">
                <a:solidFill>
                  <a:schemeClr val="tx1">
                    <a:lumMod val="75000"/>
                  </a:schemeClr>
                </a:solidFill>
                <a:latin typeface="Verdana" charset="0"/>
                <a:ea typeface="MS PGothic" charset="0"/>
                <a:cs typeface="MS PGothic" charset="0"/>
              </a:rPr>
              <a:t>Collaborative for Academic, Social and Emotional Learning, 2007.</a:t>
            </a:r>
            <a:endParaRPr lang="en-US" sz="1204">
              <a:solidFill>
                <a:schemeClr val="tx1">
                  <a:lumMod val="75000"/>
                </a:schemeClr>
              </a:solidFill>
              <a:latin typeface="Arial Narrow" charset="0"/>
              <a:ea typeface="MS PGothic" charset="0"/>
              <a:cs typeface="MS PGothic" charset="0"/>
            </a:endParaRPr>
          </a:p>
        </p:txBody>
      </p:sp>
    </p:spTree>
    <p:extLst>
      <p:ext uri="{BB962C8B-B14F-4D97-AF65-F5344CB8AC3E}">
        <p14:creationId xmlns:p14="http://schemas.microsoft.com/office/powerpoint/2010/main" val="9061066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x-none">
                <a:ea typeface="ＭＳ Ｐゴシック" charset="-128"/>
              </a:rPr>
              <a:t>We Must Shift Our Focus</a:t>
            </a:r>
          </a:p>
        </p:txBody>
      </p:sp>
      <p:sp>
        <p:nvSpPr>
          <p:cNvPr id="28674" name="Content Placeholder 2"/>
          <p:cNvSpPr>
            <a:spLocks noGrp="1"/>
          </p:cNvSpPr>
          <p:nvPr>
            <p:ph idx="1"/>
          </p:nvPr>
        </p:nvSpPr>
        <p:spPr>
          <a:xfrm>
            <a:off x="304800" y="1600200"/>
            <a:ext cx="8686800" cy="4525963"/>
          </a:xfrm>
        </p:spPr>
        <p:txBody>
          <a:bodyPr/>
          <a:lstStyle/>
          <a:p>
            <a:pPr algn="ctr"/>
            <a:r>
              <a:rPr lang="en-US" altLang="x-none" sz="5400" b="1" dirty="0">
                <a:solidFill>
                  <a:srgbClr val="FF6600"/>
                </a:solidFill>
                <a:ea typeface="ＭＳ Ｐゴシック" charset="-128"/>
              </a:rPr>
              <a:t>Preparation for College Completion</a:t>
            </a:r>
            <a:r>
              <a:rPr lang="en-US" altLang="en-US" sz="5400" b="1" dirty="0" smtClean="0">
                <a:solidFill>
                  <a:srgbClr val="FF6600"/>
                </a:solidFill>
                <a:ea typeface="ＭＳ Ｐゴシック" charset="-128"/>
              </a:rPr>
              <a:t>“</a:t>
            </a:r>
            <a:r>
              <a:rPr lang="en-US" altLang="ja-JP" sz="5400" b="1" dirty="0" smtClean="0">
                <a:solidFill>
                  <a:srgbClr val="FF6600"/>
                </a:solidFill>
                <a:ea typeface="ＭＳ Ｐゴシック" charset="-128"/>
              </a:rPr>
              <a:t>+</a:t>
            </a:r>
            <a:r>
              <a:rPr lang="en-US" altLang="en-US" sz="5400" b="1" dirty="0" smtClean="0">
                <a:solidFill>
                  <a:srgbClr val="FF6600"/>
                </a:solidFill>
                <a:ea typeface="ＭＳ Ｐゴシック" charset="-128"/>
              </a:rPr>
              <a:t>” and Career Continuity</a:t>
            </a:r>
            <a:endParaRPr lang="en-US" altLang="ja-JP" dirty="0">
              <a:solidFill>
                <a:srgbClr val="FF6600"/>
              </a:solidFill>
              <a:ea typeface="ＭＳ Ｐゴシック" charset="-128"/>
            </a:endParaRPr>
          </a:p>
          <a:p>
            <a:pPr algn="ctr">
              <a:buFont typeface="Arial" charset="0"/>
              <a:buNone/>
            </a:pPr>
            <a:endParaRPr lang="en-US" altLang="x-none" i="1" dirty="0">
              <a:ea typeface="ＭＳ Ｐゴシック" charset="-128"/>
            </a:endParaRPr>
          </a:p>
          <a:p>
            <a:pPr algn="ctr">
              <a:buFont typeface="Arial" charset="0"/>
              <a:buNone/>
            </a:pPr>
            <a:r>
              <a:rPr lang="en-US" altLang="x-none" sz="2800" i="1" dirty="0">
                <a:ea typeface="ＭＳ Ｐゴシック" charset="-128"/>
              </a:rPr>
              <a:t>Ready, Willing, and Able</a:t>
            </a:r>
            <a:r>
              <a:rPr lang="en-US" altLang="x-none" sz="2800" dirty="0">
                <a:ea typeface="ＭＳ Ｐゴシック" charset="-128"/>
              </a:rPr>
              <a:t>– </a:t>
            </a:r>
            <a:r>
              <a:rPr lang="en-US" altLang="x-none" sz="2800" dirty="0" err="1">
                <a:ea typeface="ＭＳ Ｐゴシック" charset="-128"/>
              </a:rPr>
              <a:t>Savitz-Romer</a:t>
            </a:r>
            <a:r>
              <a:rPr lang="en-US" altLang="x-none" sz="2800" dirty="0">
                <a:ea typeface="ＭＳ Ｐゴシック" charset="-128"/>
              </a:rPr>
              <a:t> &amp; </a:t>
            </a:r>
            <a:r>
              <a:rPr lang="en-US" altLang="x-none" sz="2800" dirty="0" err="1">
                <a:ea typeface="ＭＳ Ｐゴシック" charset="-128"/>
              </a:rPr>
              <a:t>Bouffard</a:t>
            </a:r>
            <a:endParaRPr lang="en-US" altLang="x-none" sz="2800" dirty="0">
              <a:ea typeface="ＭＳ Ｐゴシック" charset="-128"/>
            </a:endParaRPr>
          </a:p>
          <a:p>
            <a:pPr algn="ctr">
              <a:buFont typeface="Arial" charset="0"/>
              <a:buNone/>
            </a:pPr>
            <a:r>
              <a:rPr lang="en-US" altLang="x-none" sz="2800" i="1" dirty="0">
                <a:ea typeface="ＭＳ Ｐゴシック" charset="-128"/>
              </a:rPr>
              <a:t>Closing the Revolving Door</a:t>
            </a:r>
            <a:r>
              <a:rPr lang="en-US" altLang="x-none" sz="2800" dirty="0">
                <a:ea typeface="ＭＳ Ｐゴシック" charset="-128"/>
              </a:rPr>
              <a:t>– Rutgers Collaborative Center</a:t>
            </a:r>
          </a:p>
          <a:p>
            <a:endParaRPr lang="en-US" altLang="x-none" dirty="0">
              <a:ea typeface="ＭＳ Ｐゴシック" charset="-128"/>
            </a:endParaRPr>
          </a:p>
        </p:txBody>
      </p:sp>
    </p:spTree>
    <p:extLst>
      <p:ext uri="{BB962C8B-B14F-4D97-AF65-F5344CB8AC3E}">
        <p14:creationId xmlns:p14="http://schemas.microsoft.com/office/powerpoint/2010/main" val="56842410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51520" y="1208923"/>
            <a:ext cx="8077201" cy="4364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928" tIns="45464" rIns="90928" bIns="45464"/>
          <a:lstStyle>
            <a:lvl1pPr defTabSz="4572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cs typeface="ＭＳ Ｐゴシック" charset="0"/>
              </a:defRPr>
            </a:lvl1pPr>
            <a:lvl2pPr marL="742950" indent="-285750" defTabSz="4572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2pPr>
            <a:lvl3pPr marL="1423988" indent="-223838" defTabSz="4572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3pPr>
            <a:lvl4pPr marL="1600200" indent="-228600" defTabSz="4572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4pPr>
            <a:lvl5pPr marL="2057400" indent="-228600" defTabSz="4572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ＭＳ Ｐゴシック" charset="0"/>
              </a:defRPr>
            </a:lvl9pPr>
          </a:lstStyle>
          <a:p>
            <a:pPr>
              <a:lnSpc>
                <a:spcPct val="80000"/>
              </a:lnSpc>
              <a:spcAft>
                <a:spcPts val="1193"/>
              </a:spcAft>
              <a:buClr>
                <a:srgbClr val="000000"/>
              </a:buClr>
              <a:buSzPct val="100000"/>
            </a:pPr>
            <a:r>
              <a:rPr lang="en-US" sz="2222" b="1" dirty="0">
                <a:solidFill>
                  <a:srgbClr val="FFFF00"/>
                </a:solidFill>
                <a:latin typeface="Calibri" charset="0"/>
                <a:ea typeface="MS PGothic" charset="0"/>
                <a:cs typeface="MS PGothic" charset="0"/>
              </a:rPr>
              <a:t>Good Science Links SECD to the Following Student Gains:</a:t>
            </a:r>
            <a:r>
              <a:rPr lang="en-US" sz="2778" dirty="0">
                <a:solidFill>
                  <a:srgbClr val="FFFF00"/>
                </a:solidFill>
                <a:latin typeface="Calibri" charset="0"/>
                <a:ea typeface="MS PGothic" charset="0"/>
                <a:cs typeface="MS PGothic" charset="0"/>
              </a:rPr>
              <a:t>  </a:t>
            </a:r>
          </a:p>
          <a:p>
            <a:pPr lvl="2">
              <a:lnSpc>
                <a:spcPct val="80000"/>
              </a:lnSpc>
              <a:spcAft>
                <a:spcPts val="1193"/>
              </a:spcAft>
              <a:buClr>
                <a:srgbClr val="008000"/>
              </a:buClr>
              <a:buSzPct val="100000"/>
              <a:buFont typeface="Arial" charset="0"/>
              <a:buChar char="•"/>
            </a:pPr>
            <a:r>
              <a:rPr lang="en-US" sz="1944" dirty="0">
                <a:solidFill>
                  <a:schemeClr val="accent3">
                    <a:lumMod val="60000"/>
                    <a:lumOff val="40000"/>
                  </a:schemeClr>
                </a:solidFill>
                <a:latin typeface="Calibri" charset="0"/>
                <a:ea typeface="MS PGothic" charset="0"/>
                <a:cs typeface="MS PGothic" charset="0"/>
              </a:rPr>
              <a:t>Social-emotional skills  </a:t>
            </a:r>
          </a:p>
          <a:p>
            <a:pPr lvl="2">
              <a:lnSpc>
                <a:spcPct val="80000"/>
              </a:lnSpc>
              <a:spcAft>
                <a:spcPts val="1193"/>
              </a:spcAft>
              <a:buClr>
                <a:srgbClr val="008000"/>
              </a:buClr>
              <a:buSzPct val="100000"/>
              <a:buFont typeface="Arial" charset="0"/>
              <a:buChar char="•"/>
            </a:pPr>
            <a:r>
              <a:rPr lang="en-US" sz="1944" dirty="0">
                <a:solidFill>
                  <a:schemeClr val="accent3">
                    <a:lumMod val="60000"/>
                    <a:lumOff val="40000"/>
                  </a:schemeClr>
                </a:solidFill>
                <a:latin typeface="Calibri" charset="0"/>
                <a:ea typeface="MS PGothic" charset="0"/>
                <a:cs typeface="MS PGothic" charset="0"/>
              </a:rPr>
              <a:t>Improved attitudes about self, others, and school</a:t>
            </a:r>
          </a:p>
          <a:p>
            <a:pPr lvl="2">
              <a:lnSpc>
                <a:spcPct val="80000"/>
              </a:lnSpc>
              <a:spcAft>
                <a:spcPts val="1193"/>
              </a:spcAft>
              <a:buClr>
                <a:srgbClr val="008000"/>
              </a:buClr>
              <a:buSzPct val="100000"/>
              <a:buFont typeface="Arial" charset="0"/>
              <a:buChar char="•"/>
            </a:pPr>
            <a:r>
              <a:rPr lang="en-US" sz="1944" dirty="0">
                <a:solidFill>
                  <a:schemeClr val="accent3">
                    <a:lumMod val="60000"/>
                    <a:lumOff val="40000"/>
                  </a:schemeClr>
                </a:solidFill>
                <a:latin typeface="Calibri" charset="0"/>
                <a:ea typeface="MS PGothic" charset="0"/>
                <a:cs typeface="MS PGothic" charset="0"/>
              </a:rPr>
              <a:t>Positive classroom behavior </a:t>
            </a:r>
          </a:p>
          <a:p>
            <a:pPr lvl="2">
              <a:lnSpc>
                <a:spcPct val="80000"/>
              </a:lnSpc>
              <a:spcAft>
                <a:spcPts val="2387"/>
              </a:spcAft>
              <a:buClr>
                <a:srgbClr val="008000"/>
              </a:buClr>
              <a:buSzPct val="100000"/>
              <a:buFont typeface="Arial" charset="0"/>
              <a:buChar char="•"/>
            </a:pPr>
            <a:r>
              <a:rPr lang="en-US" sz="1944" dirty="0">
                <a:solidFill>
                  <a:schemeClr val="accent3">
                    <a:lumMod val="60000"/>
                    <a:lumOff val="40000"/>
                  </a:schemeClr>
                </a:solidFill>
                <a:latin typeface="Calibri" charset="0"/>
                <a:ea typeface="MS PGothic" charset="0"/>
                <a:cs typeface="MS PGothic" charset="0"/>
              </a:rPr>
              <a:t>10-11 percentile-point gains on standardized achievement tests</a:t>
            </a:r>
          </a:p>
          <a:p>
            <a:pPr>
              <a:lnSpc>
                <a:spcPct val="80000"/>
              </a:lnSpc>
              <a:spcBef>
                <a:spcPts val="2387"/>
              </a:spcBef>
              <a:spcAft>
                <a:spcPts val="1193"/>
              </a:spcAft>
            </a:pPr>
            <a:r>
              <a:rPr lang="en-US" sz="2222" b="1" dirty="0">
                <a:solidFill>
                  <a:srgbClr val="FFFF00"/>
                </a:solidFill>
                <a:latin typeface="Calibri" charset="0"/>
                <a:ea typeface="MS PGothic" charset="0"/>
                <a:cs typeface="MS PGothic" charset="0"/>
              </a:rPr>
              <a:t>And Reduced Risks for Failure:</a:t>
            </a:r>
            <a:r>
              <a:rPr lang="en-US" sz="2778" dirty="0">
                <a:solidFill>
                  <a:srgbClr val="FFFF00"/>
                </a:solidFill>
                <a:latin typeface="Calibri" charset="0"/>
                <a:ea typeface="MS PGothic" charset="0"/>
                <a:cs typeface="MS PGothic" charset="0"/>
              </a:rPr>
              <a:t>  </a:t>
            </a:r>
          </a:p>
          <a:p>
            <a:pPr lvl="2">
              <a:lnSpc>
                <a:spcPct val="80000"/>
              </a:lnSpc>
              <a:spcAft>
                <a:spcPts val="1193"/>
              </a:spcAft>
              <a:buClr>
                <a:srgbClr val="C00000"/>
              </a:buClr>
              <a:buSzPct val="100000"/>
              <a:buFont typeface="Arial" charset="0"/>
              <a:buChar char="•"/>
            </a:pPr>
            <a:r>
              <a:rPr lang="en-US" sz="1944" dirty="0">
                <a:solidFill>
                  <a:schemeClr val="accent6">
                    <a:lumMod val="40000"/>
                    <a:lumOff val="60000"/>
                  </a:schemeClr>
                </a:solidFill>
                <a:latin typeface="Calibri" charset="0"/>
                <a:ea typeface="MS PGothic" charset="0"/>
                <a:cs typeface="MS PGothic" charset="0"/>
              </a:rPr>
              <a:t>Conduct problems</a:t>
            </a:r>
          </a:p>
          <a:p>
            <a:pPr lvl="2">
              <a:lnSpc>
                <a:spcPct val="80000"/>
              </a:lnSpc>
              <a:spcAft>
                <a:spcPts val="1193"/>
              </a:spcAft>
              <a:buClr>
                <a:srgbClr val="C00000"/>
              </a:buClr>
              <a:buSzPct val="100000"/>
              <a:buFont typeface="Arial" charset="0"/>
              <a:buChar char="•"/>
            </a:pPr>
            <a:r>
              <a:rPr lang="en-US" sz="1944" dirty="0">
                <a:solidFill>
                  <a:schemeClr val="accent6">
                    <a:lumMod val="40000"/>
                    <a:lumOff val="60000"/>
                  </a:schemeClr>
                </a:solidFill>
                <a:latin typeface="Calibri" charset="0"/>
                <a:ea typeface="MS PGothic" charset="0"/>
                <a:cs typeface="MS PGothic" charset="0"/>
              </a:rPr>
              <a:t>Aggressive behavior</a:t>
            </a:r>
          </a:p>
          <a:p>
            <a:pPr lvl="2">
              <a:lnSpc>
                <a:spcPct val="80000"/>
              </a:lnSpc>
              <a:spcAft>
                <a:spcPts val="597"/>
              </a:spcAft>
              <a:buClr>
                <a:srgbClr val="C00000"/>
              </a:buClr>
              <a:buSzPct val="100000"/>
              <a:buFont typeface="Arial" charset="0"/>
              <a:buChar char="•"/>
            </a:pPr>
            <a:r>
              <a:rPr lang="en-US" sz="1944" dirty="0">
                <a:solidFill>
                  <a:schemeClr val="accent6">
                    <a:lumMod val="40000"/>
                    <a:lumOff val="60000"/>
                  </a:schemeClr>
                </a:solidFill>
                <a:latin typeface="Calibri" charset="0"/>
                <a:ea typeface="MS PGothic" charset="0"/>
                <a:cs typeface="MS PGothic" charset="0"/>
              </a:rPr>
              <a:t>Emotional distress  </a:t>
            </a:r>
          </a:p>
        </p:txBody>
      </p:sp>
      <p:sp>
        <p:nvSpPr>
          <p:cNvPr id="8195" name="AutoShape 3"/>
          <p:cNvSpPr>
            <a:spLocks noChangeArrowheads="1"/>
          </p:cNvSpPr>
          <p:nvPr/>
        </p:nvSpPr>
        <p:spPr bwMode="auto">
          <a:xfrm>
            <a:off x="457200" y="1916832"/>
            <a:ext cx="1066800" cy="1204109"/>
          </a:xfrm>
          <a:prstGeom prst="upArrow">
            <a:avLst>
              <a:gd name="adj1" fmla="val 50000"/>
              <a:gd name="adj2" fmla="val 50000"/>
            </a:avLst>
          </a:prstGeom>
          <a:solidFill>
            <a:srgbClr val="6CFB25"/>
          </a:solidFill>
          <a:ln>
            <a:noFill/>
          </a:ln>
          <a:effectLst>
            <a:outerShdw dist="35921" dir="2700000" algn="ctr" rotWithShape="0">
              <a:srgbClr val="808080"/>
            </a:outerShdw>
          </a:effectLst>
          <a:extLst>
            <a:ext uri="{91240B29-F687-4f45-9708-019B960494DF}">
              <a14:hiddenLine xmlns="" xmlns:a14="http://schemas.microsoft.com/office/drawing/2010/main" w="9360">
                <a:solidFill>
                  <a:srgbClr val="000000"/>
                </a:solidFill>
                <a:round/>
                <a:headEnd/>
                <a:tailEnd/>
              </a14:hiddenLine>
            </a:ext>
          </a:extLst>
        </p:spPr>
        <p:txBody>
          <a:bodyPr wrap="none" lIns="90928" tIns="45464" rIns="90928" bIns="45464" anchor="ctr"/>
          <a:lstStyle/>
          <a:p>
            <a:pPr>
              <a:buClr>
                <a:srgbClr val="000000"/>
              </a:buClr>
              <a:buSzPct val="100000"/>
            </a:pPr>
            <a:endParaRPr lang="en-US">
              <a:ea typeface="MS PGothic" charset="0"/>
              <a:cs typeface="MS PGothic" charset="0"/>
            </a:endParaRPr>
          </a:p>
        </p:txBody>
      </p:sp>
      <p:sp>
        <p:nvSpPr>
          <p:cNvPr id="8196" name="AutoShape 4"/>
          <p:cNvSpPr>
            <a:spLocks noChangeArrowheads="1"/>
          </p:cNvSpPr>
          <p:nvPr/>
        </p:nvSpPr>
        <p:spPr bwMode="auto">
          <a:xfrm rot="10800000">
            <a:off x="472440" y="4293096"/>
            <a:ext cx="865187" cy="827825"/>
          </a:xfrm>
          <a:prstGeom prst="upArrow">
            <a:avLst>
              <a:gd name="adj1" fmla="val 50000"/>
              <a:gd name="adj2" fmla="val 50000"/>
            </a:avLst>
          </a:prstGeom>
          <a:solidFill>
            <a:srgbClr val="FF1C1B"/>
          </a:solidFill>
          <a:ln>
            <a:noFill/>
          </a:ln>
          <a:effectLst>
            <a:outerShdw dist="35921" dir="2700000" algn="ctr" rotWithShape="0">
              <a:srgbClr val="808080"/>
            </a:outerShdw>
          </a:effectLst>
          <a:extLst>
            <a:ext uri="{91240B29-F687-4f45-9708-019B960494DF}">
              <a14:hiddenLine xmlns="" xmlns:a14="http://schemas.microsoft.com/office/drawing/2010/main" w="9360">
                <a:solidFill>
                  <a:srgbClr val="000000"/>
                </a:solidFill>
                <a:round/>
                <a:headEnd/>
                <a:tailEnd/>
              </a14:hiddenLine>
            </a:ext>
          </a:extLst>
        </p:spPr>
        <p:txBody>
          <a:bodyPr wrap="none" lIns="90928" tIns="45464" rIns="90928" bIns="45464" anchor="ctr"/>
          <a:lstStyle/>
          <a:p>
            <a:pPr>
              <a:buClr>
                <a:srgbClr val="000000"/>
              </a:buClr>
              <a:buSzPct val="100000"/>
            </a:pPr>
            <a:endParaRPr lang="en-US">
              <a:ea typeface="MS PGothic" charset="0"/>
              <a:cs typeface="MS PGothic" charset="0"/>
            </a:endParaRPr>
          </a:p>
        </p:txBody>
      </p:sp>
      <p:sp>
        <p:nvSpPr>
          <p:cNvPr id="32772" name="Rectangle 5"/>
          <p:cNvSpPr>
            <a:spLocks noChangeArrowheads="1"/>
          </p:cNvSpPr>
          <p:nvPr/>
        </p:nvSpPr>
        <p:spPr bwMode="auto">
          <a:xfrm>
            <a:off x="457200" y="5761962"/>
            <a:ext cx="8229600" cy="834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496" tIns="46537" rIns="89496" bIns="46537">
            <a:spAutoFit/>
          </a:bodyPr>
          <a:lstStyle/>
          <a:p>
            <a:pPr defTabSz="453196">
              <a:buClr>
                <a:srgbClr val="000000"/>
              </a:buClr>
              <a:buSzPct val="100000"/>
              <a:tabLst>
                <a:tab pos="0" algn="l"/>
                <a:tab pos="907970" algn="l"/>
                <a:tab pos="1817519" algn="l"/>
                <a:tab pos="2727067" algn="l"/>
                <a:tab pos="3636616" algn="l"/>
                <a:tab pos="4546164" algn="l"/>
                <a:tab pos="5454133" algn="l"/>
                <a:tab pos="6363682" algn="l"/>
                <a:tab pos="7273230" algn="l"/>
                <a:tab pos="8182778" algn="l"/>
                <a:tab pos="9092327" algn="l"/>
                <a:tab pos="10001875" algn="l"/>
              </a:tabLst>
            </a:pPr>
            <a:r>
              <a:rPr lang="en-US" sz="1018" b="1" dirty="0">
                <a:solidFill>
                  <a:srgbClr val="FFC000"/>
                </a:solidFill>
                <a:latin typeface="Verdana" charset="0"/>
                <a:ea typeface="MS PGothic" charset="0"/>
                <a:cs typeface="MS PGothic" charset="0"/>
              </a:rPr>
              <a:t>Source: </a:t>
            </a:r>
            <a:r>
              <a:rPr lang="en-US" sz="1018" dirty="0" err="1">
                <a:solidFill>
                  <a:srgbClr val="FFC000"/>
                </a:solidFill>
                <a:latin typeface="Verdana" charset="0"/>
                <a:ea typeface="MS PGothic" charset="0"/>
                <a:cs typeface="MS PGothic" charset="0"/>
              </a:rPr>
              <a:t>Durlak</a:t>
            </a:r>
            <a:r>
              <a:rPr lang="en-US" sz="1018" dirty="0">
                <a:solidFill>
                  <a:srgbClr val="FFC000"/>
                </a:solidFill>
                <a:latin typeface="Verdana" charset="0"/>
                <a:ea typeface="MS PGothic" charset="0"/>
                <a:cs typeface="MS PGothic" charset="0"/>
              </a:rPr>
              <a:t>, J.A., </a:t>
            </a:r>
            <a:r>
              <a:rPr lang="en-US" sz="1018" dirty="0" err="1">
                <a:solidFill>
                  <a:srgbClr val="FFC000"/>
                </a:solidFill>
                <a:latin typeface="Verdana" charset="0"/>
                <a:ea typeface="MS PGothic" charset="0"/>
                <a:cs typeface="MS PGothic" charset="0"/>
              </a:rPr>
              <a:t>Weissberg</a:t>
            </a:r>
            <a:r>
              <a:rPr lang="en-US" sz="1018" dirty="0">
                <a:solidFill>
                  <a:srgbClr val="FFC000"/>
                </a:solidFill>
                <a:latin typeface="Verdana" charset="0"/>
                <a:ea typeface="MS PGothic" charset="0"/>
                <a:cs typeface="MS PGothic" charset="0"/>
              </a:rPr>
              <a:t>, R.P., </a:t>
            </a:r>
            <a:r>
              <a:rPr lang="en-US" sz="1018" dirty="0" err="1">
                <a:solidFill>
                  <a:srgbClr val="FFC000"/>
                </a:solidFill>
                <a:latin typeface="Verdana" charset="0"/>
                <a:ea typeface="MS PGothic" charset="0"/>
                <a:cs typeface="MS PGothic" charset="0"/>
              </a:rPr>
              <a:t>Dymnicki</a:t>
            </a:r>
            <a:r>
              <a:rPr lang="en-US" sz="1018" dirty="0">
                <a:solidFill>
                  <a:srgbClr val="FFC000"/>
                </a:solidFill>
                <a:latin typeface="Verdana" charset="0"/>
                <a:ea typeface="MS PGothic" charset="0"/>
                <a:cs typeface="MS PGothic" charset="0"/>
              </a:rPr>
              <a:t>, A.B., Taylor, R.D., &amp; </a:t>
            </a:r>
            <a:r>
              <a:rPr lang="en-US" sz="1018" dirty="0" err="1">
                <a:solidFill>
                  <a:srgbClr val="FFC000"/>
                </a:solidFill>
                <a:latin typeface="Verdana" charset="0"/>
                <a:ea typeface="MS PGothic" charset="0"/>
                <a:cs typeface="MS PGothic" charset="0"/>
              </a:rPr>
              <a:t>Schellinger</a:t>
            </a:r>
            <a:r>
              <a:rPr lang="en-US" sz="1018" dirty="0">
                <a:solidFill>
                  <a:srgbClr val="FFC000"/>
                </a:solidFill>
                <a:latin typeface="Verdana" charset="0"/>
                <a:ea typeface="MS PGothic" charset="0"/>
                <a:cs typeface="MS PGothic" charset="0"/>
              </a:rPr>
              <a:t>, K. (2011). The Impact of Enhancing Students</a:t>
            </a:r>
            <a:r>
              <a:rPr lang="ja-JP" altLang="en-US" sz="1018" dirty="0">
                <a:solidFill>
                  <a:srgbClr val="FFC000"/>
                </a:solidFill>
                <a:latin typeface="Verdana" charset="0"/>
                <a:ea typeface="MS PGothic" charset="0"/>
                <a:cs typeface="MS PGothic" charset="0"/>
              </a:rPr>
              <a:t>’</a:t>
            </a:r>
            <a:r>
              <a:rPr lang="en-US" altLang="ja-JP" sz="1018" dirty="0">
                <a:solidFill>
                  <a:srgbClr val="FFC000"/>
                </a:solidFill>
                <a:latin typeface="Verdana" charset="0"/>
                <a:ea typeface="MS PGothic" charset="0"/>
                <a:cs typeface="MS PGothic" charset="0"/>
              </a:rPr>
              <a:t> Social and Emotional Learning: A Meta-Analysis of School-Based Universal Interventions. </a:t>
            </a:r>
            <a:r>
              <a:rPr lang="en-US" altLang="ja-JP" sz="1018" i="1" dirty="0">
                <a:solidFill>
                  <a:srgbClr val="FFC000"/>
                </a:solidFill>
                <a:latin typeface="Verdana" charset="0"/>
                <a:ea typeface="MS PGothic" charset="0"/>
                <a:cs typeface="MS PGothic" charset="0"/>
              </a:rPr>
              <a:t>Child Development</a:t>
            </a:r>
            <a:r>
              <a:rPr lang="en-US" altLang="ja-JP" sz="1018" dirty="0">
                <a:solidFill>
                  <a:srgbClr val="FFC000"/>
                </a:solidFill>
                <a:latin typeface="Verdana" charset="0"/>
                <a:ea typeface="MS PGothic" charset="0"/>
                <a:cs typeface="MS PGothic" charset="0"/>
              </a:rPr>
              <a:t>.  (available at </a:t>
            </a:r>
            <a:r>
              <a:rPr lang="en-US" altLang="ja-JP" sz="1018" dirty="0">
                <a:solidFill>
                  <a:srgbClr val="FFC000"/>
                </a:solidFill>
                <a:latin typeface="Verdana" charset="0"/>
                <a:ea typeface="MS PGothic" charset="0"/>
                <a:cs typeface="MS PGothic" charset="0"/>
                <a:hlinkClick r:id="rId3"/>
              </a:rPr>
              <a:t>www.casel.org</a:t>
            </a:r>
            <a:r>
              <a:rPr lang="en-US" altLang="ja-JP" sz="1018" dirty="0">
                <a:solidFill>
                  <a:srgbClr val="FFC000"/>
                </a:solidFill>
                <a:latin typeface="Verdana" charset="0"/>
                <a:ea typeface="MS PGothic" charset="0"/>
                <a:cs typeface="MS PGothic" charset="0"/>
              </a:rPr>
              <a:t>) and </a:t>
            </a:r>
            <a:r>
              <a:rPr lang="en-US" altLang="ja-JP" sz="1018" dirty="0">
                <a:solidFill>
                  <a:srgbClr val="FFC000"/>
                </a:solidFill>
                <a:latin typeface="Verdana" charset="0"/>
                <a:cs typeface="Arial" charset="0"/>
              </a:rPr>
              <a:t>M. Berkowitz &amp; M. Bier, </a:t>
            </a:r>
            <a:r>
              <a:rPr lang="en-US" altLang="ja-JP" sz="1018" i="1" dirty="0">
                <a:solidFill>
                  <a:srgbClr val="FFC000"/>
                </a:solidFill>
                <a:latin typeface="Verdana" charset="0"/>
                <a:cs typeface="Arial" charset="0"/>
              </a:rPr>
              <a:t>What works in character education.</a:t>
            </a:r>
            <a:r>
              <a:rPr lang="en-US" altLang="ja-JP" sz="1018" dirty="0">
                <a:solidFill>
                  <a:srgbClr val="FFC000"/>
                </a:solidFill>
                <a:latin typeface="Verdana" charset="0"/>
                <a:cs typeface="Arial" charset="0"/>
              </a:rPr>
              <a:t> (Washington, DC: Character Education Partnership, 2006) (available at </a:t>
            </a:r>
            <a:r>
              <a:rPr lang="en-US" altLang="ja-JP" sz="1018" u="sng" dirty="0">
                <a:solidFill>
                  <a:srgbClr val="FFC000"/>
                </a:solidFill>
                <a:latin typeface="Verdana" charset="0"/>
                <a:cs typeface="Arial" charset="0"/>
                <a:hlinkClick r:id="rId4"/>
              </a:rPr>
              <a:t>www.characterandcitizenship.org</a:t>
            </a:r>
            <a:r>
              <a:rPr lang="en-US" altLang="ja-JP" sz="1018" dirty="0">
                <a:solidFill>
                  <a:srgbClr val="FFC000"/>
                </a:solidFill>
                <a:latin typeface="Verdana" charset="0"/>
                <a:cs typeface="Arial" charset="0"/>
              </a:rPr>
              <a:t>.)</a:t>
            </a:r>
            <a:r>
              <a:rPr lang="en-US" altLang="ja-JP" sz="1759" dirty="0">
                <a:solidFill>
                  <a:srgbClr val="FFC000"/>
                </a:solidFill>
                <a:latin typeface="Palatino Linotype" charset="0"/>
                <a:cs typeface="Arial" charset="0"/>
              </a:rPr>
              <a:t> </a:t>
            </a:r>
            <a:r>
              <a:rPr lang="en-US" altLang="ja-JP" sz="1018" dirty="0">
                <a:solidFill>
                  <a:srgbClr val="FFC000"/>
                </a:solidFill>
                <a:latin typeface="Verdana" charset="0"/>
                <a:ea typeface="MS PGothic" charset="0"/>
                <a:cs typeface="MS PGothic" charset="0"/>
              </a:rPr>
              <a:t> </a:t>
            </a:r>
            <a:endParaRPr lang="en-US" sz="1018" dirty="0">
              <a:solidFill>
                <a:srgbClr val="FFC000"/>
              </a:solidFill>
              <a:latin typeface="Verdana" charset="0"/>
              <a:ea typeface="MS PGothic" charset="0"/>
              <a:cs typeface="MS PGothic" charset="0"/>
            </a:endParaRPr>
          </a:p>
        </p:txBody>
      </p:sp>
      <p:sp>
        <p:nvSpPr>
          <p:cNvPr id="32773" name="Rectangle 2"/>
          <p:cNvSpPr>
            <a:spLocks noChangeArrowheads="1"/>
          </p:cNvSpPr>
          <p:nvPr/>
        </p:nvSpPr>
        <p:spPr bwMode="auto">
          <a:xfrm>
            <a:off x="0" y="343469"/>
            <a:ext cx="9144000" cy="602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28" tIns="45464" rIns="90928" bIns="45464" anchor="ctr"/>
          <a:lstStyle/>
          <a:p>
            <a:pPr algn="ctr" eaLnBrk="1" hangingPunct="1">
              <a:buClr>
                <a:srgbClr val="000000"/>
              </a:buClr>
              <a:buSzPct val="100000"/>
              <a:buFont typeface="Times New Roman" charset="0"/>
              <a:buNone/>
            </a:pPr>
            <a:r>
              <a:rPr lang="en-US" sz="3148" b="1">
                <a:latin typeface="Calibri" charset="0"/>
                <a:ea typeface="MS PGothic" charset="0"/>
                <a:cs typeface="MS PGothic" charset="0"/>
              </a:rPr>
              <a:t>Benefits of SECD </a:t>
            </a:r>
            <a:endParaRPr lang="en-US" sz="3981" b="1">
              <a:latin typeface="Calibri" charset="0"/>
              <a:ea typeface="MS PGothic" charset="0"/>
              <a:cs typeface="MS PGothic" charset="0"/>
            </a:endParaRPr>
          </a:p>
        </p:txBody>
      </p:sp>
    </p:spTree>
    <p:extLst>
      <p:ext uri="{BB962C8B-B14F-4D97-AF65-F5344CB8AC3E}">
        <p14:creationId xmlns:p14="http://schemas.microsoft.com/office/powerpoint/2010/main" val="1442807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animEffect transition="in" filter="box(in)">
                                      <p:cBhvr additive="repl">
                                        <p:cTn id="7" dur="500"/>
                                        <p:tgtEl>
                                          <p:spTgt spid="8194">
                                            <p:txEl>
                                              <p:pRg st="0" end="0"/>
                                            </p:txEl>
                                          </p:spTgt>
                                        </p:tgtEl>
                                      </p:cBhvr>
                                    </p:animEffect>
                                  </p:childTnLst>
                                </p:cTn>
                              </p:par>
                              <p:par>
                                <p:cTn id="8" presetID="4" presetClass="entr" presetSubtype="16" fill="hold" grpId="0" nodeType="withEffect">
                                  <p:stCondLst>
                                    <p:cond delay="0"/>
                                  </p:stCondLst>
                                  <p:childTnLst>
                                    <p:set>
                                      <p:cBhvr additive="repl">
                                        <p:cTn id="9" dur="1" fill="hold">
                                          <p:stCondLst>
                                            <p:cond delay="0"/>
                                          </p:stCondLst>
                                        </p:cTn>
                                        <p:tgtEl>
                                          <p:spTgt spid="8195"/>
                                        </p:tgtEl>
                                        <p:attrNameLst>
                                          <p:attrName>style.visibility</p:attrName>
                                        </p:attrNameLst>
                                      </p:cBhvr>
                                      <p:to>
                                        <p:strVal val="visible"/>
                                      </p:to>
                                    </p:set>
                                    <p:animEffect transition="in" filter="box(in)">
                                      <p:cBhvr additive="repl">
                                        <p:cTn id="10" dur="500"/>
                                        <p:tgtEl>
                                          <p:spTgt spid="8195"/>
                                        </p:tgtEl>
                                      </p:cBhvr>
                                    </p:animEffect>
                                  </p:childTnLst>
                                </p:cTn>
                              </p:par>
                              <p:par>
                                <p:cTn id="11" presetID="2" presetClass="entr" presetSubtype="2" fill="hold" nodeType="withEffect">
                                  <p:stCondLst>
                                    <p:cond delay="0"/>
                                  </p:stCondLst>
                                  <p:childTnLst>
                                    <p:set>
                                      <p:cBhvr additive="repl">
                                        <p:cTn id="12" dur="1" fill="hold">
                                          <p:stCondLst>
                                            <p:cond delay="0"/>
                                          </p:stCondLst>
                                        </p:cTn>
                                        <p:tgtEl>
                                          <p:spTgt spid="8194">
                                            <p:txEl>
                                              <p:pRg st="1" end="1"/>
                                            </p:txEl>
                                          </p:spTgt>
                                        </p:tgtEl>
                                        <p:attrNameLst>
                                          <p:attrName>style.visibility</p:attrName>
                                        </p:attrNameLst>
                                      </p:cBhvr>
                                      <p:to>
                                        <p:strVal val="visible"/>
                                      </p:to>
                                    </p:set>
                                    <p:anim calcmode="lin" valueType="num">
                                      <p:cBhvr>
                                        <p:cTn id="13" dur="1000" fill="hold"/>
                                        <p:tgtEl>
                                          <p:spTgt spid="8194">
                                            <p:txEl>
                                              <p:pRg st="1" end="1"/>
                                            </p:txEl>
                                          </p:spTgt>
                                        </p:tgtEl>
                                        <p:attrNameLst>
                                          <p:attrName>ppt_x</p:attrName>
                                        </p:attrNameLst>
                                      </p:cBhvr>
                                      <p:tavLst>
                                        <p:tav tm="100000">
                                          <p:val>
                                            <p:strVal val="1+#ppt_w/2"/>
                                          </p:val>
                                        </p:tav>
                                        <p:tav>
                                          <p:val>
                                            <p:strVal val="#ppt_x"/>
                                          </p:val>
                                        </p:tav>
                                      </p:tavLst>
                                    </p:anim>
                                    <p:anim calcmode="lin" valueType="num">
                                      <p:cBhvr>
                                        <p:cTn id="14" dur="1000" fill="hold"/>
                                        <p:tgtEl>
                                          <p:spTgt spid="8194">
                                            <p:txEl>
                                              <p:pRg st="1" end="1"/>
                                            </p:txEl>
                                          </p:spTgt>
                                        </p:tgtEl>
                                        <p:attrNameLst>
                                          <p:attrName>ppt_y</p:attrName>
                                        </p:attrNameLst>
                                      </p:cBhvr>
                                      <p:tavLst>
                                        <p:tav tm="100000">
                                          <p:val>
                                            <p:strVal val="#ppt_y"/>
                                          </p:val>
                                        </p:tav>
                                        <p:tav>
                                          <p:val>
                                            <p:strVal val="#ppt_y"/>
                                          </p:val>
                                        </p:tav>
                                      </p:tavLst>
                                    </p:anim>
                                  </p:childTnLst>
                                </p:cTn>
                              </p:par>
                              <p:par>
                                <p:cTn id="15" presetID="2" presetClass="entr" presetSubtype="2" fill="hold" nodeType="withEffect">
                                  <p:stCondLst>
                                    <p:cond delay="0"/>
                                  </p:stCondLst>
                                  <p:childTnLst>
                                    <p:set>
                                      <p:cBhvr additive="repl">
                                        <p:cTn id="16" dur="1" fill="hold">
                                          <p:stCondLst>
                                            <p:cond delay="0"/>
                                          </p:stCondLst>
                                        </p:cTn>
                                        <p:tgtEl>
                                          <p:spTgt spid="8194">
                                            <p:txEl>
                                              <p:pRg st="2" end="2"/>
                                            </p:txEl>
                                          </p:spTgt>
                                        </p:tgtEl>
                                        <p:attrNameLst>
                                          <p:attrName>style.visibility</p:attrName>
                                        </p:attrNameLst>
                                      </p:cBhvr>
                                      <p:to>
                                        <p:strVal val="visible"/>
                                      </p:to>
                                    </p:set>
                                    <p:anim calcmode="lin" valueType="num">
                                      <p:cBhvr>
                                        <p:cTn id="17" dur="1000" fill="hold"/>
                                        <p:tgtEl>
                                          <p:spTgt spid="8194">
                                            <p:txEl>
                                              <p:pRg st="2" end="2"/>
                                            </p:txEl>
                                          </p:spTgt>
                                        </p:tgtEl>
                                        <p:attrNameLst>
                                          <p:attrName>ppt_x</p:attrName>
                                        </p:attrNameLst>
                                      </p:cBhvr>
                                      <p:tavLst>
                                        <p:tav tm="100000">
                                          <p:val>
                                            <p:strVal val="1+#ppt_w/2"/>
                                          </p:val>
                                        </p:tav>
                                        <p:tav>
                                          <p:val>
                                            <p:strVal val="#ppt_x"/>
                                          </p:val>
                                        </p:tav>
                                      </p:tavLst>
                                    </p:anim>
                                    <p:anim calcmode="lin" valueType="num">
                                      <p:cBhvr>
                                        <p:cTn id="18" dur="1000" fill="hold"/>
                                        <p:tgtEl>
                                          <p:spTgt spid="8194">
                                            <p:txEl>
                                              <p:pRg st="2" end="2"/>
                                            </p:txEl>
                                          </p:spTgt>
                                        </p:tgtEl>
                                        <p:attrNameLst>
                                          <p:attrName>ppt_y</p:attrName>
                                        </p:attrNameLst>
                                      </p:cBhvr>
                                      <p:tavLst>
                                        <p:tav tm="100000">
                                          <p:val>
                                            <p:strVal val="#ppt_y"/>
                                          </p:val>
                                        </p:tav>
                                        <p:tav>
                                          <p:val>
                                            <p:strVal val="#ppt_y"/>
                                          </p:val>
                                        </p:tav>
                                      </p:tavLst>
                                    </p:anim>
                                  </p:childTnLst>
                                </p:cTn>
                              </p:par>
                              <p:par>
                                <p:cTn id="19" presetID="2" presetClass="entr" presetSubtype="2" fill="hold" nodeType="withEffect">
                                  <p:stCondLst>
                                    <p:cond delay="0"/>
                                  </p:stCondLst>
                                  <p:childTnLst>
                                    <p:set>
                                      <p:cBhvr additive="repl">
                                        <p:cTn id="20" dur="1" fill="hold">
                                          <p:stCondLst>
                                            <p:cond delay="0"/>
                                          </p:stCondLst>
                                        </p:cTn>
                                        <p:tgtEl>
                                          <p:spTgt spid="8194">
                                            <p:txEl>
                                              <p:pRg st="3" end="3"/>
                                            </p:txEl>
                                          </p:spTgt>
                                        </p:tgtEl>
                                        <p:attrNameLst>
                                          <p:attrName>style.visibility</p:attrName>
                                        </p:attrNameLst>
                                      </p:cBhvr>
                                      <p:to>
                                        <p:strVal val="visible"/>
                                      </p:to>
                                    </p:set>
                                    <p:anim calcmode="lin" valueType="num">
                                      <p:cBhvr>
                                        <p:cTn id="21" dur="1000" fill="hold"/>
                                        <p:tgtEl>
                                          <p:spTgt spid="8194">
                                            <p:txEl>
                                              <p:pRg st="3" end="3"/>
                                            </p:txEl>
                                          </p:spTgt>
                                        </p:tgtEl>
                                        <p:attrNameLst>
                                          <p:attrName>ppt_x</p:attrName>
                                        </p:attrNameLst>
                                      </p:cBhvr>
                                      <p:tavLst>
                                        <p:tav tm="100000">
                                          <p:val>
                                            <p:strVal val="1+#ppt_w/2"/>
                                          </p:val>
                                        </p:tav>
                                        <p:tav>
                                          <p:val>
                                            <p:strVal val="#ppt_x"/>
                                          </p:val>
                                        </p:tav>
                                      </p:tavLst>
                                    </p:anim>
                                    <p:anim calcmode="lin" valueType="num">
                                      <p:cBhvr>
                                        <p:cTn id="22" dur="1000" fill="hold"/>
                                        <p:tgtEl>
                                          <p:spTgt spid="8194">
                                            <p:txEl>
                                              <p:pRg st="3" end="3"/>
                                            </p:txEl>
                                          </p:spTgt>
                                        </p:tgtEl>
                                        <p:attrNameLst>
                                          <p:attrName>ppt_y</p:attrName>
                                        </p:attrNameLst>
                                      </p:cBhvr>
                                      <p:tavLst>
                                        <p:tav tm="100000">
                                          <p:val>
                                            <p:strVal val="#ppt_y"/>
                                          </p:val>
                                        </p:tav>
                                        <p:tav>
                                          <p:val>
                                            <p:strVal val="#ppt_y"/>
                                          </p:val>
                                        </p:tav>
                                      </p:tavLst>
                                    </p:anim>
                                  </p:childTnLst>
                                </p:cTn>
                              </p:par>
                              <p:par>
                                <p:cTn id="23" presetID="2" presetClass="entr" presetSubtype="2" fill="hold" nodeType="withEffect">
                                  <p:stCondLst>
                                    <p:cond delay="0"/>
                                  </p:stCondLst>
                                  <p:childTnLst>
                                    <p:set>
                                      <p:cBhvr additive="repl">
                                        <p:cTn id="24" dur="1" fill="hold">
                                          <p:stCondLst>
                                            <p:cond delay="0"/>
                                          </p:stCondLst>
                                        </p:cTn>
                                        <p:tgtEl>
                                          <p:spTgt spid="8194">
                                            <p:txEl>
                                              <p:pRg st="4" end="4"/>
                                            </p:txEl>
                                          </p:spTgt>
                                        </p:tgtEl>
                                        <p:attrNameLst>
                                          <p:attrName>style.visibility</p:attrName>
                                        </p:attrNameLst>
                                      </p:cBhvr>
                                      <p:to>
                                        <p:strVal val="visible"/>
                                      </p:to>
                                    </p:set>
                                    <p:anim calcmode="lin" valueType="num">
                                      <p:cBhvr>
                                        <p:cTn id="25" dur="1000" fill="hold"/>
                                        <p:tgtEl>
                                          <p:spTgt spid="8194">
                                            <p:txEl>
                                              <p:pRg st="4" end="4"/>
                                            </p:txEl>
                                          </p:spTgt>
                                        </p:tgtEl>
                                        <p:attrNameLst>
                                          <p:attrName>ppt_x</p:attrName>
                                        </p:attrNameLst>
                                      </p:cBhvr>
                                      <p:tavLst>
                                        <p:tav tm="100000">
                                          <p:val>
                                            <p:strVal val="1+#ppt_w/2"/>
                                          </p:val>
                                        </p:tav>
                                        <p:tav>
                                          <p:val>
                                            <p:strVal val="#ppt_x"/>
                                          </p:val>
                                        </p:tav>
                                      </p:tavLst>
                                    </p:anim>
                                    <p:anim calcmode="lin" valueType="num">
                                      <p:cBhvr>
                                        <p:cTn id="26" dur="1000" fill="hold"/>
                                        <p:tgtEl>
                                          <p:spTgt spid="8194">
                                            <p:txEl>
                                              <p:pRg st="4" end="4"/>
                                            </p:txEl>
                                          </p:spTgt>
                                        </p:tgtEl>
                                        <p:attrNameLst>
                                          <p:attrName>ppt_y</p:attrName>
                                        </p:attrNameLst>
                                      </p:cBhvr>
                                      <p:tavLst>
                                        <p:tav tm="100000">
                                          <p:val>
                                            <p:strVal val="#ppt_y"/>
                                          </p:val>
                                        </p:tav>
                                        <p:tav>
                                          <p:val>
                                            <p:strVal val="#ppt_y"/>
                                          </p:val>
                                        </p:tav>
                                      </p:tavLst>
                                    </p:anim>
                                  </p:childTnLst>
                                </p:cTn>
                              </p:par>
                            </p:childTnLst>
                          </p:cTn>
                        </p:par>
                        <p:par>
                          <p:cTn id="27" fill="hold" nodeType="afterGroup">
                            <p:stCondLst>
                              <p:cond delay="1000"/>
                            </p:stCondLst>
                            <p:childTnLst>
                              <p:par>
                                <p:cTn id="28" presetID="4" presetClass="entr" presetSubtype="16" fill="hold" nodeType="afterEffect">
                                  <p:stCondLst>
                                    <p:cond delay="0"/>
                                  </p:stCondLst>
                                  <p:childTnLst>
                                    <p:set>
                                      <p:cBhvr additive="repl">
                                        <p:cTn id="29" dur="1" fill="hold">
                                          <p:stCondLst>
                                            <p:cond delay="0"/>
                                          </p:stCondLst>
                                        </p:cTn>
                                        <p:tgtEl>
                                          <p:spTgt spid="8194">
                                            <p:txEl>
                                              <p:pRg st="5" end="5"/>
                                            </p:txEl>
                                          </p:spTgt>
                                        </p:tgtEl>
                                        <p:attrNameLst>
                                          <p:attrName>style.visibility</p:attrName>
                                        </p:attrNameLst>
                                      </p:cBhvr>
                                      <p:to>
                                        <p:strVal val="visible"/>
                                      </p:to>
                                    </p:set>
                                    <p:animEffect transition="in" filter="box(in)">
                                      <p:cBhvr additive="repl">
                                        <p:cTn id="30" dur="1000"/>
                                        <p:tgtEl>
                                          <p:spTgt spid="8194">
                                            <p:txEl>
                                              <p:pRg st="5" end="5"/>
                                            </p:txEl>
                                          </p:spTgt>
                                        </p:tgtEl>
                                      </p:cBhvr>
                                    </p:animEffect>
                                  </p:childTnLst>
                                </p:cTn>
                              </p:par>
                              <p:par>
                                <p:cTn id="31" presetID="4" presetClass="entr" presetSubtype="16" fill="hold" grpId="0" nodeType="withEffect">
                                  <p:stCondLst>
                                    <p:cond delay="0"/>
                                  </p:stCondLst>
                                  <p:childTnLst>
                                    <p:set>
                                      <p:cBhvr additive="repl">
                                        <p:cTn id="32" dur="1" fill="hold">
                                          <p:stCondLst>
                                            <p:cond delay="0"/>
                                          </p:stCondLst>
                                        </p:cTn>
                                        <p:tgtEl>
                                          <p:spTgt spid="8196"/>
                                        </p:tgtEl>
                                        <p:attrNameLst>
                                          <p:attrName>style.visibility</p:attrName>
                                        </p:attrNameLst>
                                      </p:cBhvr>
                                      <p:to>
                                        <p:strVal val="visible"/>
                                      </p:to>
                                    </p:set>
                                    <p:animEffect transition="in" filter="box(in)">
                                      <p:cBhvr additive="repl">
                                        <p:cTn id="33" dur="1000"/>
                                        <p:tgtEl>
                                          <p:spTgt spid="8196"/>
                                        </p:tgtEl>
                                      </p:cBhvr>
                                    </p:animEffect>
                                  </p:childTnLst>
                                </p:cTn>
                              </p:par>
                              <p:par>
                                <p:cTn id="34" presetID="2" presetClass="entr" presetSubtype="2" fill="hold" nodeType="withEffect">
                                  <p:stCondLst>
                                    <p:cond delay="0"/>
                                  </p:stCondLst>
                                  <p:childTnLst>
                                    <p:set>
                                      <p:cBhvr additive="repl">
                                        <p:cTn id="35" dur="1" fill="hold">
                                          <p:stCondLst>
                                            <p:cond delay="0"/>
                                          </p:stCondLst>
                                        </p:cTn>
                                        <p:tgtEl>
                                          <p:spTgt spid="8194">
                                            <p:txEl>
                                              <p:pRg st="6" end="6"/>
                                            </p:txEl>
                                          </p:spTgt>
                                        </p:tgtEl>
                                        <p:attrNameLst>
                                          <p:attrName>style.visibility</p:attrName>
                                        </p:attrNameLst>
                                      </p:cBhvr>
                                      <p:to>
                                        <p:strVal val="visible"/>
                                      </p:to>
                                    </p:set>
                                    <p:anim calcmode="lin" valueType="num">
                                      <p:cBhvr>
                                        <p:cTn id="36" dur="1000" fill="hold"/>
                                        <p:tgtEl>
                                          <p:spTgt spid="8194">
                                            <p:txEl>
                                              <p:pRg st="6" end="6"/>
                                            </p:txEl>
                                          </p:spTgt>
                                        </p:tgtEl>
                                        <p:attrNameLst>
                                          <p:attrName>ppt_x</p:attrName>
                                        </p:attrNameLst>
                                      </p:cBhvr>
                                      <p:tavLst>
                                        <p:tav tm="100000">
                                          <p:val>
                                            <p:strVal val="1+#ppt_w/2"/>
                                          </p:val>
                                        </p:tav>
                                        <p:tav>
                                          <p:val>
                                            <p:strVal val="#ppt_x"/>
                                          </p:val>
                                        </p:tav>
                                      </p:tavLst>
                                    </p:anim>
                                    <p:anim calcmode="lin" valueType="num">
                                      <p:cBhvr>
                                        <p:cTn id="37" dur="1000" fill="hold"/>
                                        <p:tgtEl>
                                          <p:spTgt spid="8194">
                                            <p:txEl>
                                              <p:pRg st="6" end="6"/>
                                            </p:txEl>
                                          </p:spTgt>
                                        </p:tgtEl>
                                        <p:attrNameLst>
                                          <p:attrName>ppt_y</p:attrName>
                                        </p:attrNameLst>
                                      </p:cBhvr>
                                      <p:tavLst>
                                        <p:tav tm="100000">
                                          <p:val>
                                            <p:strVal val="#ppt_y"/>
                                          </p:val>
                                        </p:tav>
                                        <p:tav>
                                          <p:val>
                                            <p:strVal val="#ppt_y"/>
                                          </p:val>
                                        </p:tav>
                                      </p:tavLst>
                                    </p:anim>
                                  </p:childTnLst>
                                </p:cTn>
                              </p:par>
                              <p:par>
                                <p:cTn id="38" presetID="2" presetClass="entr" presetSubtype="2" fill="hold" nodeType="withEffect">
                                  <p:stCondLst>
                                    <p:cond delay="0"/>
                                  </p:stCondLst>
                                  <p:childTnLst>
                                    <p:set>
                                      <p:cBhvr additive="repl">
                                        <p:cTn id="39" dur="1" fill="hold">
                                          <p:stCondLst>
                                            <p:cond delay="0"/>
                                          </p:stCondLst>
                                        </p:cTn>
                                        <p:tgtEl>
                                          <p:spTgt spid="8194">
                                            <p:txEl>
                                              <p:pRg st="7" end="7"/>
                                            </p:txEl>
                                          </p:spTgt>
                                        </p:tgtEl>
                                        <p:attrNameLst>
                                          <p:attrName>style.visibility</p:attrName>
                                        </p:attrNameLst>
                                      </p:cBhvr>
                                      <p:to>
                                        <p:strVal val="visible"/>
                                      </p:to>
                                    </p:set>
                                    <p:anim calcmode="lin" valueType="num">
                                      <p:cBhvr>
                                        <p:cTn id="40" dur="1000" fill="hold"/>
                                        <p:tgtEl>
                                          <p:spTgt spid="8194">
                                            <p:txEl>
                                              <p:pRg st="7" end="7"/>
                                            </p:txEl>
                                          </p:spTgt>
                                        </p:tgtEl>
                                        <p:attrNameLst>
                                          <p:attrName>ppt_x</p:attrName>
                                        </p:attrNameLst>
                                      </p:cBhvr>
                                      <p:tavLst>
                                        <p:tav tm="100000">
                                          <p:val>
                                            <p:strVal val="1+#ppt_w/2"/>
                                          </p:val>
                                        </p:tav>
                                        <p:tav>
                                          <p:val>
                                            <p:strVal val="#ppt_x"/>
                                          </p:val>
                                        </p:tav>
                                      </p:tavLst>
                                    </p:anim>
                                    <p:anim calcmode="lin" valueType="num">
                                      <p:cBhvr>
                                        <p:cTn id="41" dur="1000" fill="hold"/>
                                        <p:tgtEl>
                                          <p:spTgt spid="8194">
                                            <p:txEl>
                                              <p:pRg st="7" end="7"/>
                                            </p:txEl>
                                          </p:spTgt>
                                        </p:tgtEl>
                                        <p:attrNameLst>
                                          <p:attrName>ppt_y</p:attrName>
                                        </p:attrNameLst>
                                      </p:cBhvr>
                                      <p:tavLst>
                                        <p:tav tm="100000">
                                          <p:val>
                                            <p:strVal val="#ppt_y"/>
                                          </p:val>
                                        </p:tav>
                                        <p:tav>
                                          <p:val>
                                            <p:strVal val="#ppt_y"/>
                                          </p:val>
                                        </p:tav>
                                      </p:tavLst>
                                    </p:anim>
                                  </p:childTnLst>
                                </p:cTn>
                              </p:par>
                              <p:par>
                                <p:cTn id="42" presetID="2" presetClass="entr" presetSubtype="2" fill="hold" nodeType="withEffect">
                                  <p:stCondLst>
                                    <p:cond delay="0"/>
                                  </p:stCondLst>
                                  <p:childTnLst>
                                    <p:set>
                                      <p:cBhvr additive="repl">
                                        <p:cTn id="43" dur="1" fill="hold">
                                          <p:stCondLst>
                                            <p:cond delay="0"/>
                                          </p:stCondLst>
                                        </p:cTn>
                                        <p:tgtEl>
                                          <p:spTgt spid="8194">
                                            <p:txEl>
                                              <p:pRg st="8" end="8"/>
                                            </p:txEl>
                                          </p:spTgt>
                                        </p:tgtEl>
                                        <p:attrNameLst>
                                          <p:attrName>style.visibility</p:attrName>
                                        </p:attrNameLst>
                                      </p:cBhvr>
                                      <p:to>
                                        <p:strVal val="visible"/>
                                      </p:to>
                                    </p:set>
                                    <p:anim calcmode="lin" valueType="num">
                                      <p:cBhvr>
                                        <p:cTn id="44" dur="1000" fill="hold"/>
                                        <p:tgtEl>
                                          <p:spTgt spid="8194">
                                            <p:txEl>
                                              <p:pRg st="8" end="8"/>
                                            </p:txEl>
                                          </p:spTgt>
                                        </p:tgtEl>
                                        <p:attrNameLst>
                                          <p:attrName>ppt_x</p:attrName>
                                        </p:attrNameLst>
                                      </p:cBhvr>
                                      <p:tavLst>
                                        <p:tav tm="100000">
                                          <p:val>
                                            <p:strVal val="1+#ppt_w/2"/>
                                          </p:val>
                                        </p:tav>
                                        <p:tav>
                                          <p:val>
                                            <p:strVal val="#ppt_x"/>
                                          </p:val>
                                        </p:tav>
                                      </p:tavLst>
                                    </p:anim>
                                    <p:anim calcmode="lin" valueType="num">
                                      <p:cBhvr>
                                        <p:cTn id="45" dur="1000" fill="hold"/>
                                        <p:tgtEl>
                                          <p:spTgt spid="8194">
                                            <p:txEl>
                                              <p:pRg st="8" end="8"/>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533559" y="268800"/>
            <a:ext cx="8229747" cy="1128853"/>
          </a:xfrm>
        </p:spPr>
        <p:txBody>
          <a:bodyPr/>
          <a:lstStyle/>
          <a:p>
            <a:r>
              <a:rPr lang="ja-JP" altLang="en-US" sz="2778">
                <a:latin typeface="Calibri" charset="0"/>
                <a:ea typeface="Osaka" charset="0"/>
                <a:cs typeface="Osaka" charset="0"/>
              </a:rPr>
              <a:t>“</a:t>
            </a:r>
            <a:r>
              <a:rPr lang="en-US" altLang="ja-JP" sz="2778">
                <a:latin typeface="Calibri" charset="0"/>
                <a:ea typeface="Osaka" charset="0"/>
                <a:cs typeface="Osaka" charset="0"/>
              </a:rPr>
              <a:t>Simply passing the accountability assessment is not enough for them to navigate this complex world</a:t>
            </a:r>
            <a:r>
              <a:rPr lang="ja-JP" altLang="en-US" sz="2778">
                <a:latin typeface="Calibri" charset="0"/>
                <a:ea typeface="Osaka" charset="0"/>
                <a:cs typeface="Osaka" charset="0"/>
              </a:rPr>
              <a:t>”</a:t>
            </a:r>
            <a:r>
              <a:rPr lang="en-US" altLang="ja-JP" sz="2778">
                <a:latin typeface="Calibri" charset="0"/>
                <a:ea typeface="Osaka" charset="0"/>
                <a:cs typeface="Osaka" charset="0"/>
              </a:rPr>
              <a:t/>
            </a:r>
            <a:br>
              <a:rPr lang="en-US" altLang="ja-JP" sz="2778">
                <a:latin typeface="Calibri" charset="0"/>
                <a:ea typeface="Osaka" charset="0"/>
                <a:cs typeface="Osaka" charset="0"/>
              </a:rPr>
            </a:br>
            <a:r>
              <a:rPr lang="en-US" altLang="ja-JP" sz="1944">
                <a:latin typeface="Calibri" charset="0"/>
                <a:ea typeface="Osaka" charset="0"/>
                <a:cs typeface="Osaka" charset="0"/>
              </a:rPr>
              <a:t>(Metz Elementary Principal)</a:t>
            </a:r>
            <a:endParaRPr lang="en-US" sz="1944">
              <a:latin typeface="Calibri" charset="0"/>
              <a:ea typeface="Osaka" charset="0"/>
              <a:cs typeface="Osaka" charset="0"/>
            </a:endParaRPr>
          </a:p>
        </p:txBody>
      </p:sp>
      <p:pic>
        <p:nvPicPr>
          <p:cNvPr id="33794" name="Picture 3" descr="H:\AISD student pictures\AISD student pictures 015.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77111" y="1773938"/>
            <a:ext cx="6019077" cy="3912768"/>
          </a:xfrm>
        </p:spPr>
      </p:pic>
    </p:spTree>
    <p:extLst>
      <p:ext uri="{BB962C8B-B14F-4D97-AF65-F5344CB8AC3E}">
        <p14:creationId xmlns:p14="http://schemas.microsoft.com/office/powerpoint/2010/main" val="1902741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2690813" y="1573213"/>
            <a:ext cx="601662" cy="815975"/>
            <a:chOff x="1680" y="1008"/>
            <a:chExt cx="384" cy="528"/>
          </a:xfrm>
        </p:grpSpPr>
        <p:sp>
          <p:nvSpPr>
            <p:cNvPr id="20540" name="Rectangle 3"/>
            <p:cNvSpPr>
              <a:spLocks noChangeArrowheads="1"/>
            </p:cNvSpPr>
            <p:nvPr/>
          </p:nvSpPr>
          <p:spPr bwMode="auto">
            <a:xfrm>
              <a:off x="1728" y="1200"/>
              <a:ext cx="290" cy="336"/>
            </a:xfrm>
            <a:prstGeom prst="rect">
              <a:avLst/>
            </a:prstGeom>
            <a:solidFill>
              <a:srgbClr val="CC0000"/>
            </a:solidFill>
            <a:ln w="9525">
              <a:solidFill>
                <a:schemeClr val="tx1"/>
              </a:solidFill>
              <a:miter lim="800000"/>
              <a:headEnd/>
              <a:tailEnd/>
            </a:ln>
          </p:spPr>
          <p:txBody>
            <a:bodyPr wrap="none" anchor="ctr"/>
            <a:lstStyle/>
            <a:p>
              <a:pPr>
                <a:defRPr/>
              </a:pPr>
              <a:endParaRPr lang="en-US" sz="2370"/>
            </a:p>
          </p:txBody>
        </p:sp>
        <p:sp>
          <p:nvSpPr>
            <p:cNvPr id="20541" name="AutoShape 4"/>
            <p:cNvSpPr>
              <a:spLocks noChangeArrowheads="1"/>
            </p:cNvSpPr>
            <p:nvPr/>
          </p:nvSpPr>
          <p:spPr bwMode="auto">
            <a:xfrm>
              <a:off x="1680" y="1008"/>
              <a:ext cx="384" cy="240"/>
            </a:xfrm>
            <a:prstGeom prst="triangle">
              <a:avLst>
                <a:gd name="adj" fmla="val 50000"/>
              </a:avLst>
            </a:prstGeom>
            <a:solidFill>
              <a:srgbClr val="CC0000"/>
            </a:solidFill>
            <a:ln w="9525">
              <a:solidFill>
                <a:schemeClr val="tx1"/>
              </a:solidFill>
              <a:miter lim="800000"/>
              <a:headEnd/>
              <a:tailEnd/>
            </a:ln>
          </p:spPr>
          <p:txBody>
            <a:bodyPr wrap="none" anchor="ctr"/>
            <a:lstStyle/>
            <a:p>
              <a:pPr>
                <a:defRPr/>
              </a:pPr>
              <a:endParaRPr lang="en-US" sz="2370"/>
            </a:p>
          </p:txBody>
        </p:sp>
      </p:grpSp>
      <p:grpSp>
        <p:nvGrpSpPr>
          <p:cNvPr id="26626" name="Group 5"/>
          <p:cNvGrpSpPr>
            <a:grpSpLocks/>
          </p:cNvGrpSpPr>
          <p:nvPr/>
        </p:nvGrpSpPr>
        <p:grpSpPr bwMode="auto">
          <a:xfrm>
            <a:off x="2990850" y="4025900"/>
            <a:ext cx="603250" cy="817563"/>
            <a:chOff x="1680" y="1008"/>
            <a:chExt cx="384" cy="528"/>
          </a:xfrm>
        </p:grpSpPr>
        <p:sp>
          <p:nvSpPr>
            <p:cNvPr id="20538" name="Rectangle 6"/>
            <p:cNvSpPr>
              <a:spLocks noChangeArrowheads="1"/>
            </p:cNvSpPr>
            <p:nvPr/>
          </p:nvSpPr>
          <p:spPr bwMode="auto">
            <a:xfrm>
              <a:off x="1729" y="1200"/>
              <a:ext cx="288" cy="336"/>
            </a:xfrm>
            <a:prstGeom prst="rect">
              <a:avLst/>
            </a:prstGeom>
            <a:solidFill>
              <a:srgbClr val="CC0000"/>
            </a:solidFill>
            <a:ln w="9525">
              <a:solidFill>
                <a:schemeClr val="tx1"/>
              </a:solidFill>
              <a:miter lim="800000"/>
              <a:headEnd/>
              <a:tailEnd/>
            </a:ln>
          </p:spPr>
          <p:txBody>
            <a:bodyPr wrap="none" anchor="ctr"/>
            <a:lstStyle/>
            <a:p>
              <a:pPr>
                <a:defRPr/>
              </a:pPr>
              <a:endParaRPr lang="en-US" sz="2370"/>
            </a:p>
          </p:txBody>
        </p:sp>
        <p:sp>
          <p:nvSpPr>
            <p:cNvPr id="20539" name="AutoShape 7"/>
            <p:cNvSpPr>
              <a:spLocks noChangeArrowheads="1"/>
            </p:cNvSpPr>
            <p:nvPr/>
          </p:nvSpPr>
          <p:spPr bwMode="auto">
            <a:xfrm>
              <a:off x="1680" y="1008"/>
              <a:ext cx="384" cy="240"/>
            </a:xfrm>
            <a:prstGeom prst="triangle">
              <a:avLst>
                <a:gd name="adj" fmla="val 50000"/>
              </a:avLst>
            </a:prstGeom>
            <a:solidFill>
              <a:srgbClr val="CC0000"/>
            </a:solidFill>
            <a:ln w="9525">
              <a:solidFill>
                <a:schemeClr val="tx1"/>
              </a:solidFill>
              <a:miter lim="800000"/>
              <a:headEnd/>
              <a:tailEnd/>
            </a:ln>
          </p:spPr>
          <p:txBody>
            <a:bodyPr wrap="none" anchor="ctr"/>
            <a:lstStyle/>
            <a:p>
              <a:pPr>
                <a:defRPr/>
              </a:pPr>
              <a:endParaRPr lang="en-US" sz="2370"/>
            </a:p>
          </p:txBody>
        </p:sp>
      </p:grpSp>
      <p:sp>
        <p:nvSpPr>
          <p:cNvPr id="20483" name="Rectangle 8"/>
          <p:cNvSpPr>
            <a:spLocks noChangeArrowheads="1"/>
          </p:cNvSpPr>
          <p:nvPr/>
        </p:nvSpPr>
        <p:spPr bwMode="auto">
          <a:xfrm>
            <a:off x="2540000" y="4843463"/>
            <a:ext cx="5494338" cy="1633537"/>
          </a:xfrm>
          <a:prstGeom prst="rect">
            <a:avLst/>
          </a:prstGeom>
          <a:solidFill>
            <a:srgbClr val="CC0000"/>
          </a:solidFill>
          <a:ln w="9525">
            <a:solidFill>
              <a:schemeClr val="tx1"/>
            </a:solidFill>
            <a:miter lim="800000"/>
            <a:headEnd/>
            <a:tailEnd/>
          </a:ln>
        </p:spPr>
        <p:txBody>
          <a:bodyPr wrap="none" lIns="89803" tIns="44901" rIns="89803" bIns="44901" anchor="ctr"/>
          <a:lstStyle/>
          <a:p>
            <a:pPr>
              <a:defRPr/>
            </a:pPr>
            <a:endParaRPr lang="en-US" sz="2370"/>
          </a:p>
        </p:txBody>
      </p:sp>
      <p:sp>
        <p:nvSpPr>
          <p:cNvPr id="20484" name="AutoShape 9"/>
          <p:cNvSpPr>
            <a:spLocks noChangeArrowheads="1"/>
          </p:cNvSpPr>
          <p:nvPr/>
        </p:nvSpPr>
        <p:spPr bwMode="auto">
          <a:xfrm>
            <a:off x="2089150" y="3951288"/>
            <a:ext cx="6321425" cy="965200"/>
          </a:xfrm>
          <a:prstGeom prst="triangle">
            <a:avLst>
              <a:gd name="adj" fmla="val 50000"/>
            </a:avLst>
          </a:prstGeom>
          <a:solidFill>
            <a:srgbClr val="CC0000"/>
          </a:solidFill>
          <a:ln w="9525">
            <a:solidFill>
              <a:schemeClr val="tx1"/>
            </a:solidFill>
            <a:miter lim="800000"/>
            <a:headEnd/>
            <a:tailEnd/>
          </a:ln>
        </p:spPr>
        <p:txBody>
          <a:bodyPr wrap="none" lIns="89803" tIns="44901" rIns="89803" bIns="44901" anchor="ctr"/>
          <a:lstStyle/>
          <a:p>
            <a:pPr>
              <a:defRPr/>
            </a:pPr>
            <a:endParaRPr lang="en-US" sz="2370"/>
          </a:p>
        </p:txBody>
      </p:sp>
      <p:sp>
        <p:nvSpPr>
          <p:cNvPr id="19462" name="Rectangle 10"/>
          <p:cNvSpPr>
            <a:spLocks noChangeArrowheads="1"/>
          </p:cNvSpPr>
          <p:nvPr/>
        </p:nvSpPr>
        <p:spPr bwMode="auto">
          <a:xfrm>
            <a:off x="57150" y="85725"/>
            <a:ext cx="9031288" cy="1338263"/>
          </a:xfrm>
          <a:prstGeom prst="rect">
            <a:avLst/>
          </a:prstGeom>
          <a:noFill/>
          <a:ln>
            <a:noFill/>
          </a:ln>
          <a:extLst/>
        </p:spPr>
        <p:txBody>
          <a:bodyPr lIns="89799" tIns="44899" rIns="89799" bIns="44899" anchor="ctr"/>
          <a:lstStyle/>
          <a:p>
            <a:pPr algn="ctr">
              <a:defRPr/>
            </a:pPr>
            <a:r>
              <a:rPr lang="en-US" sz="2743" dirty="0">
                <a:latin typeface="+mj-lt"/>
              </a:rPr>
              <a:t>We must Turn our Jumbled Schoolhouses into Places that Synergistically Promote Social-Emotional and Character Development (SECD)</a:t>
            </a:r>
            <a:endParaRPr lang="en-US" sz="2743" i="1" dirty="0">
              <a:latin typeface="+mj-lt"/>
            </a:endParaRPr>
          </a:p>
        </p:txBody>
      </p:sp>
      <p:sp>
        <p:nvSpPr>
          <p:cNvPr id="20486" name="Text Box 11"/>
          <p:cNvSpPr txBox="1">
            <a:spLocks noChangeArrowheads="1"/>
          </p:cNvSpPr>
          <p:nvPr/>
        </p:nvSpPr>
        <p:spPr bwMode="auto">
          <a:xfrm>
            <a:off x="282575" y="2300288"/>
            <a:ext cx="1806575" cy="1160462"/>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737" b="1">
                <a:latin typeface="Verdana" charset="0"/>
              </a:rPr>
              <a:t>A Jumbled and Fragmented Schoolhouse</a:t>
            </a:r>
          </a:p>
        </p:txBody>
      </p:sp>
      <p:sp>
        <p:nvSpPr>
          <p:cNvPr id="20487" name="Text Box 12"/>
          <p:cNvSpPr txBox="1">
            <a:spLocks noChangeArrowheads="1"/>
          </p:cNvSpPr>
          <p:nvPr/>
        </p:nvSpPr>
        <p:spPr bwMode="auto">
          <a:xfrm>
            <a:off x="282575" y="4945063"/>
            <a:ext cx="2257425" cy="1427162"/>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737" b="1">
                <a:latin typeface="Verdana" charset="0"/>
              </a:rPr>
              <a:t>A School of Social-Emotional &amp; Character Competence </a:t>
            </a:r>
          </a:p>
        </p:txBody>
      </p:sp>
      <p:sp>
        <p:nvSpPr>
          <p:cNvPr id="218125" name="Rectangle 13"/>
          <p:cNvSpPr>
            <a:spLocks noChangeArrowheads="1"/>
          </p:cNvSpPr>
          <p:nvPr/>
        </p:nvSpPr>
        <p:spPr bwMode="auto">
          <a:xfrm>
            <a:off x="433388" y="1349375"/>
            <a:ext cx="8051800" cy="46038"/>
          </a:xfrm>
          <a:prstGeom prst="rect">
            <a:avLst/>
          </a:prstGeom>
          <a:gradFill rotWithShape="0">
            <a:gsLst>
              <a:gs pos="0">
                <a:schemeClr val="tx2"/>
              </a:gs>
              <a:gs pos="100000">
                <a:schemeClr val="tx2">
                  <a:gamma/>
                  <a:shade val="46275"/>
                  <a:invGamma/>
                </a:schemeClr>
              </a:gs>
            </a:gsLst>
            <a:lin ang="5400000" scaled="1"/>
          </a:gradFill>
          <a:ln>
            <a:noFill/>
          </a:ln>
          <a:effectLst/>
          <a:extLst/>
        </p:spPr>
        <p:txBody>
          <a:bodyPr wrap="none" lIns="89803" tIns="44901" rIns="89803" bIns="44901" anchor="ctr"/>
          <a:lstStyle/>
          <a:p>
            <a:pPr>
              <a:defRPr/>
            </a:pPr>
            <a:endParaRPr lang="en-US" sz="2370"/>
          </a:p>
        </p:txBody>
      </p:sp>
      <p:sp>
        <p:nvSpPr>
          <p:cNvPr id="20489" name="Rectangle 14"/>
          <p:cNvSpPr>
            <a:spLocks noChangeArrowheads="1"/>
          </p:cNvSpPr>
          <p:nvPr/>
        </p:nvSpPr>
        <p:spPr bwMode="auto">
          <a:xfrm>
            <a:off x="2614613" y="2314575"/>
            <a:ext cx="5419725" cy="1338263"/>
          </a:xfrm>
          <a:prstGeom prst="rect">
            <a:avLst/>
          </a:prstGeom>
          <a:solidFill>
            <a:srgbClr val="CC0000"/>
          </a:solidFill>
          <a:ln w="9525">
            <a:solidFill>
              <a:schemeClr val="tx1"/>
            </a:solidFill>
            <a:miter lim="800000"/>
            <a:headEnd/>
            <a:tailEnd/>
          </a:ln>
        </p:spPr>
        <p:txBody>
          <a:bodyPr wrap="none" lIns="89803" tIns="44901" rIns="89803" bIns="44901" anchor="ctr"/>
          <a:lstStyle/>
          <a:p>
            <a:pPr>
              <a:defRPr/>
            </a:pPr>
            <a:endParaRPr lang="en-US" sz="2370"/>
          </a:p>
        </p:txBody>
      </p:sp>
      <p:sp>
        <p:nvSpPr>
          <p:cNvPr id="20490" name="AutoShape 15"/>
          <p:cNvSpPr>
            <a:spLocks noChangeArrowheads="1"/>
          </p:cNvSpPr>
          <p:nvPr/>
        </p:nvSpPr>
        <p:spPr bwMode="auto">
          <a:xfrm>
            <a:off x="2089150" y="1497013"/>
            <a:ext cx="6396038" cy="892175"/>
          </a:xfrm>
          <a:prstGeom prst="triangle">
            <a:avLst>
              <a:gd name="adj" fmla="val 50000"/>
            </a:avLst>
          </a:prstGeom>
          <a:solidFill>
            <a:srgbClr val="CC0000"/>
          </a:solidFill>
          <a:ln w="9525">
            <a:solidFill>
              <a:schemeClr val="tx1"/>
            </a:solidFill>
            <a:miter lim="800000"/>
            <a:headEnd/>
            <a:tailEnd/>
          </a:ln>
        </p:spPr>
        <p:txBody>
          <a:bodyPr wrap="none" lIns="89803" tIns="44901" rIns="89803" bIns="44901" anchor="ctr"/>
          <a:lstStyle/>
          <a:p>
            <a:pPr>
              <a:defRPr/>
            </a:pPr>
            <a:endParaRPr lang="en-US" sz="2370"/>
          </a:p>
        </p:txBody>
      </p:sp>
      <p:sp>
        <p:nvSpPr>
          <p:cNvPr id="20491" name="Text Box 16"/>
          <p:cNvSpPr txBox="1">
            <a:spLocks noChangeArrowheads="1"/>
          </p:cNvSpPr>
          <p:nvPr/>
        </p:nvSpPr>
        <p:spPr bwMode="auto">
          <a:xfrm>
            <a:off x="3743325" y="4098925"/>
            <a:ext cx="2860675" cy="695325"/>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932" b="1">
                <a:solidFill>
                  <a:schemeClr val="bg1"/>
                </a:solidFill>
                <a:latin typeface="Verdana" charset="0"/>
              </a:rPr>
              <a:t>   SECD</a:t>
            </a:r>
          </a:p>
        </p:txBody>
      </p:sp>
      <p:grpSp>
        <p:nvGrpSpPr>
          <p:cNvPr id="26636" name="Group 17"/>
          <p:cNvGrpSpPr>
            <a:grpSpLocks/>
          </p:cNvGrpSpPr>
          <p:nvPr/>
        </p:nvGrpSpPr>
        <p:grpSpPr bwMode="auto">
          <a:xfrm>
            <a:off x="2465388" y="5214938"/>
            <a:ext cx="977900" cy="693737"/>
            <a:chOff x="1488" y="3613"/>
            <a:chExt cx="672" cy="439"/>
          </a:xfrm>
        </p:grpSpPr>
        <p:sp>
          <p:nvSpPr>
            <p:cNvPr id="20536" name="Rectangle 18"/>
            <p:cNvSpPr>
              <a:spLocks noChangeArrowheads="1"/>
            </p:cNvSpPr>
            <p:nvPr/>
          </p:nvSpPr>
          <p:spPr bwMode="auto">
            <a:xfrm>
              <a:off x="1536" y="3613"/>
              <a:ext cx="624" cy="284"/>
            </a:xfrm>
            <a:prstGeom prst="rect">
              <a:avLst/>
            </a:prstGeom>
            <a:solidFill>
              <a:srgbClr val="FFCCFF"/>
            </a:solidFill>
            <a:ln w="9525">
              <a:solidFill>
                <a:schemeClr val="tx1"/>
              </a:solidFill>
              <a:miter lim="800000"/>
              <a:headEnd/>
              <a:tailEnd/>
            </a:ln>
          </p:spPr>
          <p:txBody>
            <a:bodyPr lIns="83612" tIns="41806" rIns="83612" bIns="41806">
              <a:spAutoFit/>
            </a:bodyPr>
            <a:lstStyle/>
            <a:p>
              <a:pPr>
                <a:defRPr/>
              </a:pPr>
              <a:endParaRPr lang="en-US" sz="2370"/>
            </a:p>
          </p:txBody>
        </p:sp>
        <p:sp>
          <p:nvSpPr>
            <p:cNvPr id="20537" name="Text Box 19"/>
            <p:cNvSpPr txBox="1">
              <a:spLocks noChangeArrowheads="1"/>
            </p:cNvSpPr>
            <p:nvPr/>
          </p:nvSpPr>
          <p:spPr bwMode="auto">
            <a:xfrm>
              <a:off x="1488" y="3696"/>
              <a:ext cx="672" cy="356"/>
            </a:xfrm>
            <a:prstGeom prst="rect">
              <a:avLst/>
            </a:prstGeom>
            <a:noFill/>
            <a:ln>
              <a:noFill/>
            </a:ln>
            <a:extLst>
              <a:ext uri="{909E8E84-426E-40dd-AFC4-6F175D3DCCD1}"/>
              <a:ext uri="{91240B29-F687-4f45-9708-019B960494DF}"/>
            </a:extLst>
          </p:spPr>
          <p:txBody>
            <a:bodyPr lIns="83612" tIns="41806" rIns="83612" bIns="4180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Health Ed</a:t>
              </a:r>
            </a:p>
          </p:txBody>
        </p:sp>
      </p:grpSp>
      <p:grpSp>
        <p:nvGrpSpPr>
          <p:cNvPr id="26637" name="Group 20"/>
          <p:cNvGrpSpPr>
            <a:grpSpLocks/>
          </p:cNvGrpSpPr>
          <p:nvPr/>
        </p:nvGrpSpPr>
        <p:grpSpPr bwMode="auto">
          <a:xfrm>
            <a:off x="6831013" y="4916488"/>
            <a:ext cx="1052512" cy="1041400"/>
            <a:chOff x="4320" y="3120"/>
            <a:chExt cx="624" cy="672"/>
          </a:xfrm>
        </p:grpSpPr>
        <p:sp>
          <p:nvSpPr>
            <p:cNvPr id="20534" name="AutoShape 21"/>
            <p:cNvSpPr>
              <a:spLocks noChangeArrowheads="1"/>
            </p:cNvSpPr>
            <p:nvPr/>
          </p:nvSpPr>
          <p:spPr bwMode="auto">
            <a:xfrm rot="10800000">
              <a:off x="4413" y="3408"/>
              <a:ext cx="436" cy="336"/>
            </a:xfrm>
            <a:prstGeom prst="rtTriangle">
              <a:avLst/>
            </a:prstGeom>
            <a:solidFill>
              <a:schemeClr val="bg2"/>
            </a:solidFill>
            <a:ln w="9525">
              <a:solidFill>
                <a:schemeClr val="tx1"/>
              </a:solidFill>
              <a:miter lim="800000"/>
              <a:headEnd/>
              <a:tailEnd/>
            </a:ln>
          </p:spPr>
          <p:txBody>
            <a:bodyPr wrap="none" anchor="ctr"/>
            <a:lstStyle/>
            <a:p>
              <a:pPr>
                <a:defRPr/>
              </a:pPr>
              <a:endParaRPr lang="en-US" sz="2370"/>
            </a:p>
          </p:txBody>
        </p:sp>
        <p:sp>
          <p:nvSpPr>
            <p:cNvPr id="20535" name="AutoShape 22"/>
            <p:cNvSpPr>
              <a:spLocks noChangeArrowheads="1"/>
            </p:cNvSpPr>
            <p:nvPr/>
          </p:nvSpPr>
          <p:spPr bwMode="auto">
            <a:xfrm>
              <a:off x="4320" y="3120"/>
              <a:ext cx="624" cy="672"/>
            </a:xfrm>
            <a:prstGeom prst="rtTriangle">
              <a:avLst/>
            </a:prstGeom>
            <a:solidFill>
              <a:schemeClr val="bg2"/>
            </a:solidFill>
            <a:ln>
              <a:noFill/>
            </a:ln>
            <a:extLst>
              <a:ext uri="{91240B29-F687-4f45-9708-019B960494DF}"/>
            </a:extLst>
          </p:spPr>
          <p:txBody>
            <a:bodyPr wrap="none" anchor="ctr"/>
            <a:lstStyle/>
            <a:p>
              <a:pPr>
                <a:defRPr/>
              </a:pPr>
              <a:endParaRPr lang="en-US" sz="2370"/>
            </a:p>
          </p:txBody>
        </p:sp>
      </p:grpSp>
      <p:sp>
        <p:nvSpPr>
          <p:cNvPr id="20494" name="Text Box 23"/>
          <p:cNvSpPr txBox="1">
            <a:spLocks noChangeArrowheads="1"/>
          </p:cNvSpPr>
          <p:nvPr/>
        </p:nvSpPr>
        <p:spPr bwMode="auto">
          <a:xfrm>
            <a:off x="6831013" y="5287963"/>
            <a:ext cx="827087" cy="688975"/>
          </a:xfrm>
          <a:prstGeom prst="rect">
            <a:avLst/>
          </a:prstGeom>
          <a:solidFill>
            <a:schemeClr val="bg2"/>
          </a:solidFill>
          <a:ln>
            <a:noFill/>
          </a:ln>
          <a:extLst>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ATOD </a:t>
            </a:r>
          </a:p>
          <a:p>
            <a:pPr eaLnBrk="1" hangingPunct="1">
              <a:spcBef>
                <a:spcPct val="50000"/>
              </a:spcBef>
              <a:defRPr/>
            </a:pPr>
            <a:r>
              <a:rPr lang="en-US" sz="1555" b="1">
                <a:latin typeface="Verdana" charset="0"/>
              </a:rPr>
              <a:t>Ed</a:t>
            </a:r>
          </a:p>
        </p:txBody>
      </p:sp>
      <p:sp>
        <p:nvSpPr>
          <p:cNvPr id="20495" name="Rectangle 24"/>
          <p:cNvSpPr>
            <a:spLocks noChangeArrowheads="1"/>
          </p:cNvSpPr>
          <p:nvPr/>
        </p:nvSpPr>
        <p:spPr bwMode="auto">
          <a:xfrm>
            <a:off x="5475288" y="5957888"/>
            <a:ext cx="2559050" cy="371475"/>
          </a:xfrm>
          <a:prstGeom prst="rect">
            <a:avLst/>
          </a:prstGeom>
          <a:solidFill>
            <a:srgbClr val="66FFCC"/>
          </a:solidFill>
          <a:ln w="9525">
            <a:solidFill>
              <a:schemeClr val="tx1"/>
            </a:solidFill>
            <a:miter lim="800000"/>
            <a:headEnd/>
            <a:tailEnd/>
          </a:ln>
        </p:spPr>
        <p:txBody>
          <a:bodyPr wrap="none" lIns="89799" tIns="44899" rIns="89799" bIns="44899" anchor="ctr"/>
          <a:lstStyle/>
          <a:p>
            <a:pPr>
              <a:defRPr/>
            </a:pPr>
            <a:endParaRPr lang="en-US" sz="1555">
              <a:latin typeface="Verdana" charset="0"/>
            </a:endParaRPr>
          </a:p>
        </p:txBody>
      </p:sp>
      <p:sp>
        <p:nvSpPr>
          <p:cNvPr id="218137" name="PubHalfFrame"/>
          <p:cNvSpPr>
            <a:spLocks noEditPoints="1" noChangeArrowheads="1"/>
          </p:cNvSpPr>
          <p:nvPr/>
        </p:nvSpPr>
        <p:spPr bwMode="auto">
          <a:xfrm rot="5407836">
            <a:off x="6798469" y="4869656"/>
            <a:ext cx="1190625" cy="12811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0 w 21600"/>
              <a:gd name="T13" fmla="*/ 0 h 21600"/>
              <a:gd name="T14" fmla="*/ 14411 w 21600"/>
              <a:gd name="T15" fmla="*/ 7189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189"/>
                </a:lnTo>
                <a:lnTo>
                  <a:pt x="14411" y="7189"/>
                </a:lnTo>
                <a:lnTo>
                  <a:pt x="21600" y="0"/>
                </a:lnTo>
                <a:lnTo>
                  <a:pt x="0" y="0"/>
                </a:lnTo>
                <a:close/>
              </a:path>
            </a:pathLst>
          </a:custGeom>
          <a:solidFill>
            <a:srgbClr val="CCECFF"/>
          </a:solidFill>
          <a:ln w="9525">
            <a:solidFill>
              <a:srgbClr val="000000"/>
            </a:solidFill>
            <a:miter lim="800000"/>
            <a:headEnd/>
            <a:tailEnd/>
          </a:ln>
          <a:effectLst>
            <a:outerShdw blurRad="63500" dist="107763" dir="2700000" algn="ctr" rotWithShape="0">
              <a:srgbClr val="000000">
                <a:alpha val="74997"/>
              </a:srgbClr>
            </a:outerShdw>
          </a:effectLst>
        </p:spPr>
        <p:txBody>
          <a:bodyPr lIns="89803" tIns="44901" rIns="89803" bIns="44901"/>
          <a:lstStyle/>
          <a:p>
            <a:endParaRPr lang="en-US"/>
          </a:p>
        </p:txBody>
      </p:sp>
      <p:sp>
        <p:nvSpPr>
          <p:cNvPr id="20497" name="Text Box 26"/>
          <p:cNvSpPr txBox="1">
            <a:spLocks noChangeArrowheads="1"/>
          </p:cNvSpPr>
          <p:nvPr/>
        </p:nvSpPr>
        <p:spPr bwMode="auto">
          <a:xfrm>
            <a:off x="6980238" y="4900613"/>
            <a:ext cx="1655762" cy="688975"/>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solidFill>
                  <a:srgbClr val="508709"/>
                </a:solidFill>
                <a:latin typeface="Verdana" charset="0"/>
              </a:rPr>
              <a:t>Violence </a:t>
            </a:r>
          </a:p>
          <a:p>
            <a:pPr eaLnBrk="1" hangingPunct="1">
              <a:spcBef>
                <a:spcPct val="50000"/>
              </a:spcBef>
              <a:defRPr/>
            </a:pPr>
            <a:r>
              <a:rPr lang="en-US" sz="1555" b="1">
                <a:solidFill>
                  <a:srgbClr val="508709"/>
                </a:solidFill>
                <a:latin typeface="Verdana" charset="0"/>
              </a:rPr>
              <a:t>        </a:t>
            </a:r>
            <a:r>
              <a:rPr lang="en-US" sz="1372" b="1">
                <a:solidFill>
                  <a:srgbClr val="508709"/>
                </a:solidFill>
                <a:latin typeface="Verdana" charset="0"/>
              </a:rPr>
              <a:t>Prev</a:t>
            </a:r>
            <a:endParaRPr lang="en-US" sz="1555" b="1">
              <a:solidFill>
                <a:srgbClr val="508709"/>
              </a:solidFill>
              <a:latin typeface="Verdana" charset="0"/>
            </a:endParaRPr>
          </a:p>
        </p:txBody>
      </p:sp>
      <p:sp>
        <p:nvSpPr>
          <p:cNvPr id="20498" name="Text Box 27"/>
          <p:cNvSpPr txBox="1">
            <a:spLocks noChangeArrowheads="1"/>
          </p:cNvSpPr>
          <p:nvPr/>
        </p:nvSpPr>
        <p:spPr bwMode="auto">
          <a:xfrm>
            <a:off x="6078538" y="5957888"/>
            <a:ext cx="1955800" cy="328612"/>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Character Ed</a:t>
            </a:r>
          </a:p>
        </p:txBody>
      </p:sp>
      <p:sp>
        <p:nvSpPr>
          <p:cNvPr id="218140" name="PubL"/>
          <p:cNvSpPr>
            <a:spLocks noEditPoints="1" noChangeArrowheads="1"/>
          </p:cNvSpPr>
          <p:nvPr/>
        </p:nvSpPr>
        <p:spPr bwMode="auto">
          <a:xfrm rot="10800000">
            <a:off x="2540000" y="4916488"/>
            <a:ext cx="1128713" cy="1041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0 w 21600"/>
              <a:gd name="T13" fmla="*/ 14932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4932"/>
                </a:lnTo>
                <a:lnTo>
                  <a:pt x="5929" y="14932"/>
                </a:lnTo>
                <a:lnTo>
                  <a:pt x="5929" y="0"/>
                </a:lnTo>
                <a:lnTo>
                  <a:pt x="0" y="0"/>
                </a:lnTo>
                <a:close/>
              </a:path>
            </a:pathLst>
          </a:custGeom>
          <a:solidFill>
            <a:srgbClr val="FF9999"/>
          </a:solidFill>
          <a:ln w="9525">
            <a:solidFill>
              <a:srgbClr val="000000"/>
            </a:solidFill>
            <a:miter lim="800000"/>
            <a:headEnd/>
            <a:tailEnd/>
          </a:ln>
          <a:effectLst>
            <a:outerShdw blurRad="63500" dist="107763" dir="2700000" algn="ctr" rotWithShape="0">
              <a:srgbClr val="000000">
                <a:alpha val="74997"/>
              </a:srgbClr>
            </a:outerShdw>
          </a:effectLst>
        </p:spPr>
        <p:txBody>
          <a:bodyPr lIns="89803" tIns="44901" rIns="89803" bIns="44901"/>
          <a:lstStyle/>
          <a:p>
            <a:endParaRPr lang="en-US"/>
          </a:p>
        </p:txBody>
      </p:sp>
      <p:sp>
        <p:nvSpPr>
          <p:cNvPr id="20500" name="AutoShape 29"/>
          <p:cNvSpPr>
            <a:spLocks noChangeArrowheads="1"/>
          </p:cNvSpPr>
          <p:nvPr/>
        </p:nvSpPr>
        <p:spPr bwMode="auto">
          <a:xfrm rot="5400000">
            <a:off x="5552281" y="5880895"/>
            <a:ext cx="371475" cy="525462"/>
          </a:xfrm>
          <a:prstGeom prst="triangle">
            <a:avLst>
              <a:gd name="adj" fmla="val 50000"/>
            </a:avLst>
          </a:prstGeom>
          <a:solidFill>
            <a:srgbClr val="CCFFFF"/>
          </a:solidFill>
          <a:ln>
            <a:noFill/>
          </a:ln>
          <a:extLst>
            <a:ext uri="{91240B29-F687-4f45-9708-019B960494DF}"/>
          </a:extLst>
        </p:spPr>
        <p:txBody>
          <a:bodyPr wrap="none" lIns="89803" tIns="44901" rIns="89803" bIns="44901" anchor="ctr"/>
          <a:lstStyle/>
          <a:p>
            <a:pPr>
              <a:defRPr/>
            </a:pPr>
            <a:endParaRPr lang="en-US" sz="2370"/>
          </a:p>
        </p:txBody>
      </p:sp>
      <p:sp>
        <p:nvSpPr>
          <p:cNvPr id="20501" name="Rectangle 30"/>
          <p:cNvSpPr>
            <a:spLocks noChangeArrowheads="1"/>
          </p:cNvSpPr>
          <p:nvPr/>
        </p:nvSpPr>
        <p:spPr bwMode="auto">
          <a:xfrm>
            <a:off x="2614613" y="5956300"/>
            <a:ext cx="3311525" cy="371475"/>
          </a:xfrm>
          <a:prstGeom prst="rect">
            <a:avLst/>
          </a:prstGeom>
          <a:solidFill>
            <a:srgbClr val="CCFFFF"/>
          </a:solidFill>
          <a:ln>
            <a:noFill/>
          </a:ln>
          <a:extLst>
            <a:ext uri="{91240B29-F687-4f45-9708-019B960494DF}"/>
          </a:extLst>
        </p:spPr>
        <p:txBody>
          <a:bodyPr wrap="none" lIns="89799" tIns="44899" rIns="89799" bIns="44899" anchor="ctr"/>
          <a:lstStyle/>
          <a:p>
            <a:pPr>
              <a:defRPr/>
            </a:pPr>
            <a:endParaRPr lang="en-US" sz="1555">
              <a:solidFill>
                <a:srgbClr val="508709"/>
              </a:solidFill>
              <a:latin typeface="Verdana" charset="0"/>
            </a:endParaRPr>
          </a:p>
        </p:txBody>
      </p:sp>
      <p:sp>
        <p:nvSpPr>
          <p:cNvPr id="20502" name="Text Box 31"/>
          <p:cNvSpPr txBox="1">
            <a:spLocks noChangeArrowheads="1"/>
          </p:cNvSpPr>
          <p:nvPr/>
        </p:nvSpPr>
        <p:spPr bwMode="auto">
          <a:xfrm>
            <a:off x="2614613" y="5957888"/>
            <a:ext cx="2860675" cy="328612"/>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solidFill>
                  <a:srgbClr val="508709"/>
                </a:solidFill>
                <a:latin typeface="Verdana" charset="0"/>
              </a:rPr>
              <a:t>Service Learning</a:t>
            </a:r>
          </a:p>
        </p:txBody>
      </p:sp>
      <p:sp>
        <p:nvSpPr>
          <p:cNvPr id="20503" name="Text Box 32"/>
          <p:cNvSpPr txBox="1">
            <a:spLocks noChangeArrowheads="1"/>
          </p:cNvSpPr>
          <p:nvPr/>
        </p:nvSpPr>
        <p:spPr bwMode="auto">
          <a:xfrm>
            <a:off x="2614613" y="4960938"/>
            <a:ext cx="1806575" cy="330200"/>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Sex Ed</a:t>
            </a:r>
          </a:p>
        </p:txBody>
      </p:sp>
      <p:sp>
        <p:nvSpPr>
          <p:cNvPr id="20504" name="Rectangle 33"/>
          <p:cNvSpPr>
            <a:spLocks noChangeArrowheads="1"/>
          </p:cNvSpPr>
          <p:nvPr/>
        </p:nvSpPr>
        <p:spPr bwMode="auto">
          <a:xfrm>
            <a:off x="3743325" y="4916488"/>
            <a:ext cx="3087688" cy="1041400"/>
          </a:xfrm>
          <a:prstGeom prst="rect">
            <a:avLst/>
          </a:prstGeom>
          <a:solidFill>
            <a:srgbClr val="FFFF99"/>
          </a:solidFill>
          <a:ln w="9525">
            <a:solidFill>
              <a:schemeClr val="tx1"/>
            </a:solidFill>
            <a:miter lim="800000"/>
            <a:headEnd/>
            <a:tailEnd/>
          </a:ln>
        </p:spPr>
        <p:txBody>
          <a:bodyPr wrap="none" lIns="89803" tIns="44901" rIns="89803" bIns="44901" anchor="ctr"/>
          <a:lstStyle/>
          <a:p>
            <a:pPr>
              <a:defRPr/>
            </a:pPr>
            <a:endParaRPr lang="en-US" sz="2370"/>
          </a:p>
        </p:txBody>
      </p:sp>
      <p:sp>
        <p:nvSpPr>
          <p:cNvPr id="20505" name="Text Box 34"/>
          <p:cNvSpPr txBox="1">
            <a:spLocks noChangeArrowheads="1"/>
          </p:cNvSpPr>
          <p:nvPr/>
        </p:nvSpPr>
        <p:spPr bwMode="auto">
          <a:xfrm>
            <a:off x="4044950" y="5257800"/>
            <a:ext cx="2633663" cy="330200"/>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solidFill>
                  <a:srgbClr val="FD4B3D"/>
                </a:solidFill>
                <a:latin typeface="Verdana" charset="0"/>
              </a:rPr>
              <a:t>Academic Skills</a:t>
            </a:r>
            <a:endParaRPr lang="en-US" sz="1555" b="1">
              <a:latin typeface="Verdana" charset="0"/>
            </a:endParaRPr>
          </a:p>
        </p:txBody>
      </p:sp>
      <p:sp>
        <p:nvSpPr>
          <p:cNvPr id="20506" name="Text Box 35"/>
          <p:cNvSpPr txBox="1">
            <a:spLocks noChangeArrowheads="1"/>
          </p:cNvSpPr>
          <p:nvPr/>
        </p:nvSpPr>
        <p:spPr bwMode="auto">
          <a:xfrm>
            <a:off x="2540000" y="6329363"/>
            <a:ext cx="5494338" cy="330200"/>
          </a:xfrm>
          <a:prstGeom prst="rect">
            <a:avLst/>
          </a:prstGeom>
          <a:solidFill>
            <a:schemeClr val="bg1"/>
          </a:solidFill>
          <a:ln w="9525">
            <a:solidFill>
              <a:schemeClr val="tx1"/>
            </a:solidFill>
            <a:miter lim="800000"/>
            <a:headEnd/>
            <a:tailEnd/>
          </a:ln>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SCHOOL-FAMILY-COMMUNITY PARTNERSHIPS</a:t>
            </a:r>
          </a:p>
        </p:txBody>
      </p:sp>
      <p:sp>
        <p:nvSpPr>
          <p:cNvPr id="20507" name="Rectangle 36"/>
          <p:cNvSpPr>
            <a:spLocks noChangeArrowheads="1"/>
          </p:cNvSpPr>
          <p:nvPr/>
        </p:nvSpPr>
        <p:spPr bwMode="auto">
          <a:xfrm rot="2038684">
            <a:off x="3570288" y="2114550"/>
            <a:ext cx="1746250" cy="1074738"/>
          </a:xfrm>
          <a:prstGeom prst="rect">
            <a:avLst/>
          </a:prstGeom>
          <a:solidFill>
            <a:srgbClr val="FFFF99"/>
          </a:solidFill>
          <a:ln w="9525">
            <a:solidFill>
              <a:schemeClr val="tx1"/>
            </a:solidFill>
            <a:miter lim="800000"/>
            <a:headEnd/>
            <a:tailEnd/>
          </a:ln>
        </p:spPr>
        <p:txBody>
          <a:bodyPr wrap="none" lIns="89803" tIns="44901" rIns="89803" bIns="44901" anchor="ctr"/>
          <a:lstStyle/>
          <a:p>
            <a:pPr>
              <a:defRPr/>
            </a:pPr>
            <a:endParaRPr lang="en-US" sz="2370"/>
          </a:p>
        </p:txBody>
      </p:sp>
      <p:sp>
        <p:nvSpPr>
          <p:cNvPr id="218149" name="PubL"/>
          <p:cNvSpPr>
            <a:spLocks noEditPoints="1" noChangeArrowheads="1"/>
          </p:cNvSpPr>
          <p:nvPr/>
        </p:nvSpPr>
        <p:spPr bwMode="auto">
          <a:xfrm rot="4556964">
            <a:off x="6247606" y="2350294"/>
            <a:ext cx="1635125" cy="12588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0 w 21600"/>
              <a:gd name="T13" fmla="*/ 14932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4932"/>
                </a:lnTo>
                <a:lnTo>
                  <a:pt x="5929" y="14932"/>
                </a:lnTo>
                <a:lnTo>
                  <a:pt x="5929" y="0"/>
                </a:lnTo>
                <a:lnTo>
                  <a:pt x="0" y="0"/>
                </a:lnTo>
                <a:close/>
              </a:path>
            </a:pathLst>
          </a:custGeom>
          <a:solidFill>
            <a:srgbClr val="FF9999"/>
          </a:solidFill>
          <a:ln w="9525">
            <a:solidFill>
              <a:srgbClr val="000000"/>
            </a:solidFill>
            <a:miter lim="800000"/>
            <a:headEnd/>
            <a:tailEnd/>
          </a:ln>
          <a:effectLst>
            <a:outerShdw blurRad="63500" dist="107763" dir="2700000" algn="ctr" rotWithShape="0">
              <a:srgbClr val="000000">
                <a:alpha val="74997"/>
              </a:srgbClr>
            </a:outerShdw>
          </a:effectLst>
        </p:spPr>
        <p:txBody>
          <a:bodyPr lIns="89803" tIns="44901" rIns="89803" bIns="44901"/>
          <a:lstStyle/>
          <a:p>
            <a:endParaRPr lang="en-US"/>
          </a:p>
        </p:txBody>
      </p:sp>
      <p:sp>
        <p:nvSpPr>
          <p:cNvPr id="20509" name="Text Box 38"/>
          <p:cNvSpPr txBox="1">
            <a:spLocks noChangeArrowheads="1"/>
          </p:cNvSpPr>
          <p:nvPr/>
        </p:nvSpPr>
        <p:spPr bwMode="auto">
          <a:xfrm>
            <a:off x="6454775" y="2209800"/>
            <a:ext cx="1804988" cy="330200"/>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Sex Ed</a:t>
            </a:r>
          </a:p>
        </p:txBody>
      </p:sp>
      <p:grpSp>
        <p:nvGrpSpPr>
          <p:cNvPr id="26654" name="Group 39"/>
          <p:cNvGrpSpPr>
            <a:grpSpLocks/>
          </p:cNvGrpSpPr>
          <p:nvPr/>
        </p:nvGrpSpPr>
        <p:grpSpPr bwMode="auto">
          <a:xfrm rot="-787548">
            <a:off x="5851525" y="2982913"/>
            <a:ext cx="2484438" cy="371475"/>
            <a:chOff x="2544" y="3792"/>
            <a:chExt cx="1584" cy="240"/>
          </a:xfrm>
        </p:grpSpPr>
        <p:sp>
          <p:nvSpPr>
            <p:cNvPr id="20531" name="AutoShape 40"/>
            <p:cNvSpPr>
              <a:spLocks noChangeArrowheads="1"/>
            </p:cNvSpPr>
            <p:nvPr/>
          </p:nvSpPr>
          <p:spPr bwMode="auto">
            <a:xfrm rot="5400000">
              <a:off x="3826" y="3725"/>
              <a:ext cx="240" cy="336"/>
            </a:xfrm>
            <a:prstGeom prst="triangle">
              <a:avLst>
                <a:gd name="adj" fmla="val 50000"/>
              </a:avLst>
            </a:prstGeom>
            <a:solidFill>
              <a:srgbClr val="CCFFFF">
                <a:alpha val="78038"/>
              </a:srgbClr>
            </a:solidFill>
            <a:ln>
              <a:noFill/>
            </a:ln>
            <a:extLst>
              <a:ext uri="{91240B29-F687-4f45-9708-019B960494DF}"/>
            </a:extLst>
          </p:spPr>
          <p:txBody>
            <a:bodyPr wrap="none" lIns="83612" tIns="41806" rIns="83612" bIns="41806" anchor="ctr"/>
            <a:lstStyle/>
            <a:p>
              <a:pPr>
                <a:defRPr/>
              </a:pPr>
              <a:endParaRPr lang="en-US" sz="2370"/>
            </a:p>
          </p:txBody>
        </p:sp>
        <p:sp>
          <p:nvSpPr>
            <p:cNvPr id="20532" name="AutoShape 41"/>
            <p:cNvSpPr>
              <a:spLocks noChangeArrowheads="1"/>
            </p:cNvSpPr>
            <p:nvPr/>
          </p:nvSpPr>
          <p:spPr bwMode="auto">
            <a:xfrm rot="-5400000">
              <a:off x="2550" y="3744"/>
              <a:ext cx="240" cy="288"/>
            </a:xfrm>
            <a:prstGeom prst="triangle">
              <a:avLst>
                <a:gd name="adj" fmla="val 50000"/>
              </a:avLst>
            </a:prstGeom>
            <a:solidFill>
              <a:srgbClr val="CCFFFF">
                <a:alpha val="78038"/>
              </a:srgbClr>
            </a:solidFill>
            <a:ln>
              <a:noFill/>
            </a:ln>
            <a:extLst>
              <a:ext uri="{91240B29-F687-4f45-9708-019B960494DF}"/>
            </a:extLst>
          </p:spPr>
          <p:txBody>
            <a:bodyPr wrap="none" lIns="83612" tIns="41806" rIns="83612" bIns="41806" anchor="ctr"/>
            <a:lstStyle/>
            <a:p>
              <a:pPr>
                <a:defRPr/>
              </a:pPr>
              <a:endParaRPr lang="en-US" sz="2370"/>
            </a:p>
          </p:txBody>
        </p:sp>
        <p:sp>
          <p:nvSpPr>
            <p:cNvPr id="20533" name="Rectangle 42"/>
            <p:cNvSpPr>
              <a:spLocks noChangeArrowheads="1"/>
            </p:cNvSpPr>
            <p:nvPr/>
          </p:nvSpPr>
          <p:spPr bwMode="auto">
            <a:xfrm>
              <a:off x="2816" y="3771"/>
              <a:ext cx="960" cy="240"/>
            </a:xfrm>
            <a:prstGeom prst="rect">
              <a:avLst/>
            </a:prstGeom>
            <a:solidFill>
              <a:srgbClr val="CCFFFF">
                <a:alpha val="78038"/>
              </a:srgbClr>
            </a:solidFill>
            <a:ln>
              <a:noFill/>
            </a:ln>
            <a:extLst>
              <a:ext uri="{91240B29-F687-4f45-9708-019B960494DF}"/>
            </a:extLst>
          </p:spPr>
          <p:txBody>
            <a:bodyPr wrap="none" lIns="83612" tIns="41806" rIns="83612" bIns="41806" anchor="ctr"/>
            <a:lstStyle/>
            <a:p>
              <a:pPr>
                <a:defRPr/>
              </a:pPr>
              <a:endParaRPr lang="en-US" sz="1555">
                <a:latin typeface="Verdana" charset="0"/>
              </a:endParaRPr>
            </a:p>
          </p:txBody>
        </p:sp>
      </p:grpSp>
      <p:sp>
        <p:nvSpPr>
          <p:cNvPr id="20511" name="Text Box 43"/>
          <p:cNvSpPr txBox="1">
            <a:spLocks noChangeArrowheads="1"/>
          </p:cNvSpPr>
          <p:nvPr/>
        </p:nvSpPr>
        <p:spPr bwMode="auto">
          <a:xfrm rot="-600000">
            <a:off x="5624513" y="3057525"/>
            <a:ext cx="2860675" cy="328613"/>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     </a:t>
            </a:r>
            <a:r>
              <a:rPr lang="en-US" sz="1555" b="1">
                <a:solidFill>
                  <a:srgbClr val="508709"/>
                </a:solidFill>
                <a:latin typeface="Verdana" charset="0"/>
              </a:rPr>
              <a:t>Service</a:t>
            </a:r>
            <a:r>
              <a:rPr lang="en-US" sz="1555" b="1">
                <a:solidFill>
                  <a:schemeClr val="accent2"/>
                </a:solidFill>
                <a:latin typeface="Verdana" charset="0"/>
              </a:rPr>
              <a:t> </a:t>
            </a:r>
            <a:r>
              <a:rPr lang="en-US" sz="1555" b="1">
                <a:solidFill>
                  <a:srgbClr val="508709"/>
                </a:solidFill>
                <a:latin typeface="Verdana" charset="0"/>
              </a:rPr>
              <a:t>Learning</a:t>
            </a:r>
          </a:p>
        </p:txBody>
      </p:sp>
      <p:sp>
        <p:nvSpPr>
          <p:cNvPr id="20512" name="Rectangle 44"/>
          <p:cNvSpPr>
            <a:spLocks noChangeArrowheads="1"/>
          </p:cNvSpPr>
          <p:nvPr/>
        </p:nvSpPr>
        <p:spPr bwMode="auto">
          <a:xfrm rot="-1070006">
            <a:off x="5094288" y="2909888"/>
            <a:ext cx="906462" cy="758825"/>
          </a:xfrm>
          <a:prstGeom prst="rect">
            <a:avLst/>
          </a:prstGeom>
          <a:solidFill>
            <a:srgbClr val="FFCCFF">
              <a:alpha val="18823"/>
            </a:srgbClr>
          </a:solidFill>
          <a:ln w="9525">
            <a:solidFill>
              <a:schemeClr val="tx1"/>
            </a:solidFill>
            <a:miter lim="800000"/>
            <a:headEnd/>
            <a:tailEnd/>
          </a:ln>
        </p:spPr>
        <p:txBody>
          <a:bodyPr wrap="none" lIns="89803" tIns="44901" rIns="89803" bIns="44901" anchor="ctr"/>
          <a:lstStyle/>
          <a:p>
            <a:pPr>
              <a:defRPr/>
            </a:pPr>
            <a:endParaRPr lang="en-US" sz="2370"/>
          </a:p>
        </p:txBody>
      </p:sp>
      <p:sp>
        <p:nvSpPr>
          <p:cNvPr id="20513" name="Text Box 45"/>
          <p:cNvSpPr txBox="1">
            <a:spLocks noChangeArrowheads="1"/>
          </p:cNvSpPr>
          <p:nvPr/>
        </p:nvSpPr>
        <p:spPr bwMode="auto">
          <a:xfrm>
            <a:off x="5099050" y="3059113"/>
            <a:ext cx="979488" cy="568325"/>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solidFill>
                  <a:schemeClr val="tx2"/>
                </a:solidFill>
                <a:latin typeface="Verdana" charset="0"/>
              </a:rPr>
              <a:t>Health Ed</a:t>
            </a:r>
            <a:endParaRPr lang="en-US" sz="1555" b="1">
              <a:latin typeface="Verdana" charset="0"/>
            </a:endParaRPr>
          </a:p>
        </p:txBody>
      </p:sp>
      <p:grpSp>
        <p:nvGrpSpPr>
          <p:cNvPr id="26658" name="Group 46"/>
          <p:cNvGrpSpPr>
            <a:grpSpLocks/>
          </p:cNvGrpSpPr>
          <p:nvPr/>
        </p:nvGrpSpPr>
        <p:grpSpPr bwMode="auto">
          <a:xfrm rot="-2195768">
            <a:off x="1860550" y="1973263"/>
            <a:ext cx="3086100" cy="455612"/>
            <a:chOff x="2976" y="1026"/>
            <a:chExt cx="1968" cy="294"/>
          </a:xfrm>
        </p:grpSpPr>
        <p:sp>
          <p:nvSpPr>
            <p:cNvPr id="20529" name="AutoShape 47"/>
            <p:cNvSpPr>
              <a:spLocks noChangeArrowheads="1"/>
            </p:cNvSpPr>
            <p:nvPr/>
          </p:nvSpPr>
          <p:spPr bwMode="auto">
            <a:xfrm>
              <a:off x="2976" y="1028"/>
              <a:ext cx="1968" cy="290"/>
            </a:xfrm>
            <a:prstGeom prst="chevron">
              <a:avLst>
                <a:gd name="adj" fmla="val 204984"/>
              </a:avLst>
            </a:prstGeom>
            <a:solidFill>
              <a:schemeClr val="accent1"/>
            </a:solidFill>
            <a:ln w="9525">
              <a:solidFill>
                <a:schemeClr val="tx1"/>
              </a:solidFill>
              <a:miter lim="800000"/>
              <a:headEnd/>
              <a:tailEnd/>
            </a:ln>
          </p:spPr>
          <p:txBody>
            <a:bodyPr lIns="83612" tIns="41806" rIns="83612" bIns="41806">
              <a:spAutoFit/>
            </a:bodyPr>
            <a:lstStyle/>
            <a:p>
              <a:pPr>
                <a:defRPr/>
              </a:pPr>
              <a:endParaRPr lang="en-US" sz="2370"/>
            </a:p>
          </p:txBody>
        </p:sp>
        <p:sp>
          <p:nvSpPr>
            <p:cNvPr id="20530" name="Text Box 48"/>
            <p:cNvSpPr txBox="1">
              <a:spLocks noChangeArrowheads="1"/>
            </p:cNvSpPr>
            <p:nvPr/>
          </p:nvSpPr>
          <p:spPr bwMode="auto">
            <a:xfrm>
              <a:off x="3488" y="1023"/>
              <a:ext cx="1248" cy="209"/>
            </a:xfrm>
            <a:prstGeom prst="rect">
              <a:avLst/>
            </a:prstGeom>
            <a:noFill/>
            <a:ln>
              <a:noFill/>
            </a:ln>
            <a:extLst>
              <a:ext uri="{909E8E84-426E-40dd-AFC4-6F175D3DCCD1}"/>
              <a:ext uri="{91240B29-F687-4f45-9708-019B960494DF}"/>
            </a:extLst>
          </p:spPr>
          <p:txBody>
            <a:bodyPr lIns="83612" tIns="41806" rIns="83612" bIns="4180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Character Ed</a:t>
              </a:r>
            </a:p>
          </p:txBody>
        </p:sp>
      </p:grpSp>
      <p:grpSp>
        <p:nvGrpSpPr>
          <p:cNvPr id="26659" name="Group 49"/>
          <p:cNvGrpSpPr>
            <a:grpSpLocks/>
          </p:cNvGrpSpPr>
          <p:nvPr/>
        </p:nvGrpSpPr>
        <p:grpSpPr bwMode="auto">
          <a:xfrm rot="-583383">
            <a:off x="2611438" y="2149475"/>
            <a:ext cx="1128712" cy="1263650"/>
            <a:chOff x="4320" y="3120"/>
            <a:chExt cx="624" cy="672"/>
          </a:xfrm>
        </p:grpSpPr>
        <p:sp>
          <p:nvSpPr>
            <p:cNvPr id="20527" name="AutoShape 50"/>
            <p:cNvSpPr>
              <a:spLocks noChangeArrowheads="1"/>
            </p:cNvSpPr>
            <p:nvPr/>
          </p:nvSpPr>
          <p:spPr bwMode="auto">
            <a:xfrm rot="10800000">
              <a:off x="4407" y="3406"/>
              <a:ext cx="435" cy="336"/>
            </a:xfrm>
            <a:prstGeom prst="rtTriangle">
              <a:avLst/>
            </a:prstGeom>
            <a:solidFill>
              <a:schemeClr val="bg2"/>
            </a:solidFill>
            <a:ln w="9525">
              <a:solidFill>
                <a:schemeClr val="tx1"/>
              </a:solidFill>
              <a:miter lim="800000"/>
              <a:headEnd/>
              <a:tailEnd/>
            </a:ln>
          </p:spPr>
          <p:txBody>
            <a:bodyPr wrap="none" anchor="ctr"/>
            <a:lstStyle/>
            <a:p>
              <a:pPr>
                <a:defRPr/>
              </a:pPr>
              <a:endParaRPr lang="en-US" sz="2370"/>
            </a:p>
          </p:txBody>
        </p:sp>
        <p:sp>
          <p:nvSpPr>
            <p:cNvPr id="20528" name="AutoShape 51"/>
            <p:cNvSpPr>
              <a:spLocks noChangeArrowheads="1"/>
            </p:cNvSpPr>
            <p:nvPr/>
          </p:nvSpPr>
          <p:spPr bwMode="auto">
            <a:xfrm>
              <a:off x="4320" y="3120"/>
              <a:ext cx="624" cy="672"/>
            </a:xfrm>
            <a:prstGeom prst="rtTriangle">
              <a:avLst/>
            </a:prstGeom>
            <a:solidFill>
              <a:schemeClr val="bg2"/>
            </a:solidFill>
            <a:ln>
              <a:noFill/>
            </a:ln>
            <a:extLst>
              <a:ext uri="{91240B29-F687-4f45-9708-019B960494DF}"/>
            </a:extLst>
          </p:spPr>
          <p:txBody>
            <a:bodyPr wrap="none" anchor="ctr"/>
            <a:lstStyle/>
            <a:p>
              <a:pPr>
                <a:defRPr/>
              </a:pPr>
              <a:endParaRPr lang="en-US" sz="2370"/>
            </a:p>
          </p:txBody>
        </p:sp>
      </p:grpSp>
      <p:sp>
        <p:nvSpPr>
          <p:cNvPr id="218164" name="PubHalfFrame"/>
          <p:cNvSpPr>
            <a:spLocks noEditPoints="1" noChangeArrowheads="1"/>
          </p:cNvSpPr>
          <p:nvPr/>
        </p:nvSpPr>
        <p:spPr bwMode="auto">
          <a:xfrm rot="3905792">
            <a:off x="4543425" y="1673225"/>
            <a:ext cx="1562100" cy="16573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0 w 21600"/>
              <a:gd name="T13" fmla="*/ 0 h 21600"/>
              <a:gd name="T14" fmla="*/ 14411 w 21600"/>
              <a:gd name="T15" fmla="*/ 7189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189"/>
                </a:lnTo>
                <a:lnTo>
                  <a:pt x="14411" y="7189"/>
                </a:lnTo>
                <a:lnTo>
                  <a:pt x="21600" y="0"/>
                </a:lnTo>
                <a:lnTo>
                  <a:pt x="0" y="0"/>
                </a:lnTo>
                <a:close/>
              </a:path>
            </a:pathLst>
          </a:custGeom>
          <a:solidFill>
            <a:srgbClr val="CCECFF"/>
          </a:solidFill>
          <a:ln w="9525">
            <a:solidFill>
              <a:srgbClr val="000000"/>
            </a:solidFill>
            <a:miter lim="800000"/>
            <a:headEnd/>
            <a:tailEnd/>
          </a:ln>
          <a:effectLst>
            <a:outerShdw blurRad="63500" dist="107763" dir="2700000" algn="ctr" rotWithShape="0">
              <a:srgbClr val="000000">
                <a:alpha val="74997"/>
              </a:srgbClr>
            </a:outerShdw>
          </a:effectLst>
        </p:spPr>
        <p:txBody>
          <a:bodyPr lIns="89803" tIns="44901" rIns="89803" bIns="44901"/>
          <a:lstStyle/>
          <a:p>
            <a:endParaRPr lang="en-US"/>
          </a:p>
        </p:txBody>
      </p:sp>
      <p:sp>
        <p:nvSpPr>
          <p:cNvPr id="20517" name="Text Box 53"/>
          <p:cNvSpPr txBox="1">
            <a:spLocks noChangeArrowheads="1"/>
          </p:cNvSpPr>
          <p:nvPr/>
        </p:nvSpPr>
        <p:spPr bwMode="auto">
          <a:xfrm>
            <a:off x="4948238" y="1870075"/>
            <a:ext cx="2106612" cy="688975"/>
          </a:xfrm>
          <a:prstGeom prst="rect">
            <a:avLst/>
          </a:prstGeom>
          <a:noFill/>
          <a:ln w="9525">
            <a:noFill/>
            <a:miter lim="800000"/>
            <a:headEnd/>
            <a:tailEnd/>
          </a:ln>
        </p:spPr>
        <p:txBody>
          <a:bodyPr lIns="89799" tIns="44899" rIns="89799" bIns="44899">
            <a:spAutoFit/>
          </a:bodyPr>
          <a:lstStyle/>
          <a:p>
            <a:pPr>
              <a:spcBef>
                <a:spcPct val="50000"/>
              </a:spcBef>
              <a:defRPr/>
            </a:pPr>
            <a:r>
              <a:rPr lang="en-US" sz="1555" b="1" dirty="0">
                <a:solidFill>
                  <a:schemeClr val="accent3"/>
                </a:solidFill>
                <a:latin typeface="Verdana" pitchFamily="4" charset="0"/>
                <a:ea typeface="ＭＳ Ｐゴシック" pitchFamily="4" charset="-128"/>
                <a:cs typeface="ＭＳ Ｐゴシック" pitchFamily="4" charset="-128"/>
              </a:rPr>
              <a:t>Violence </a:t>
            </a:r>
          </a:p>
          <a:p>
            <a:pPr>
              <a:spcBef>
                <a:spcPct val="50000"/>
              </a:spcBef>
              <a:defRPr/>
            </a:pPr>
            <a:r>
              <a:rPr lang="en-US" sz="1555" b="1" dirty="0">
                <a:solidFill>
                  <a:schemeClr val="accent3"/>
                </a:solidFill>
                <a:latin typeface="Verdana" pitchFamily="4" charset="0"/>
                <a:ea typeface="ＭＳ Ｐゴシック" pitchFamily="4" charset="-128"/>
                <a:cs typeface="ＭＳ Ｐゴシック" pitchFamily="4" charset="-128"/>
              </a:rPr>
              <a:t>         </a:t>
            </a:r>
            <a:r>
              <a:rPr lang="en-US" sz="1555" b="1" dirty="0" err="1">
                <a:solidFill>
                  <a:schemeClr val="accent3"/>
                </a:solidFill>
                <a:latin typeface="Verdana" pitchFamily="4" charset="0"/>
                <a:ea typeface="ＭＳ Ｐゴシック" pitchFamily="4" charset="-128"/>
                <a:cs typeface="ＭＳ Ｐゴシック" pitchFamily="4" charset="-128"/>
              </a:rPr>
              <a:t>Prev</a:t>
            </a:r>
            <a:endParaRPr lang="en-US" sz="1555" b="1" dirty="0">
              <a:solidFill>
                <a:schemeClr val="accent3"/>
              </a:solidFill>
              <a:latin typeface="Verdana" pitchFamily="4" charset="0"/>
              <a:ea typeface="ＭＳ Ｐゴシック" pitchFamily="4" charset="-128"/>
              <a:cs typeface="ＭＳ Ｐゴシック" pitchFamily="4" charset="-128"/>
            </a:endParaRPr>
          </a:p>
        </p:txBody>
      </p:sp>
      <p:sp>
        <p:nvSpPr>
          <p:cNvPr id="20518" name="Text Box 54"/>
          <p:cNvSpPr txBox="1">
            <a:spLocks noChangeArrowheads="1"/>
          </p:cNvSpPr>
          <p:nvPr/>
        </p:nvSpPr>
        <p:spPr bwMode="auto">
          <a:xfrm>
            <a:off x="2614613" y="2760663"/>
            <a:ext cx="828675" cy="568325"/>
          </a:xfrm>
          <a:prstGeom prst="rect">
            <a:avLst/>
          </a:prstGeom>
          <a:solidFill>
            <a:schemeClr val="bg2"/>
          </a:solidFill>
          <a:ln>
            <a:noFill/>
          </a:ln>
          <a:extLst>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ATOD Ed</a:t>
            </a:r>
          </a:p>
        </p:txBody>
      </p:sp>
      <p:sp>
        <p:nvSpPr>
          <p:cNvPr id="20519" name="Text Box 55"/>
          <p:cNvSpPr txBox="1">
            <a:spLocks noChangeArrowheads="1"/>
          </p:cNvSpPr>
          <p:nvPr/>
        </p:nvSpPr>
        <p:spPr bwMode="auto">
          <a:xfrm>
            <a:off x="3594100" y="2538413"/>
            <a:ext cx="2257425" cy="330200"/>
          </a:xfrm>
          <a:prstGeom prst="rect">
            <a:avLst/>
          </a:prstGeom>
          <a:noFill/>
          <a:ln>
            <a:noFill/>
          </a:ln>
          <a:extLst>
            <a:ext uri="{909E8E84-426E-40dd-AFC4-6F175D3DCCD1}"/>
            <a:ext uri="{91240B29-F687-4f45-9708-019B960494DF}"/>
          </a:extLst>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solidFill>
                  <a:srgbClr val="FD4B3D"/>
                </a:solidFill>
                <a:latin typeface="Verdana" charset="0"/>
              </a:rPr>
              <a:t>Academic Skills</a:t>
            </a:r>
          </a:p>
        </p:txBody>
      </p:sp>
      <p:sp>
        <p:nvSpPr>
          <p:cNvPr id="20520" name="Text Box 56"/>
          <p:cNvSpPr txBox="1">
            <a:spLocks noChangeArrowheads="1"/>
          </p:cNvSpPr>
          <p:nvPr/>
        </p:nvSpPr>
        <p:spPr bwMode="auto">
          <a:xfrm>
            <a:off x="6905625" y="2582863"/>
            <a:ext cx="1277938" cy="330200"/>
          </a:xfrm>
          <a:prstGeom prst="rect">
            <a:avLst/>
          </a:prstGeom>
          <a:solidFill>
            <a:schemeClr val="bg1"/>
          </a:solidFill>
          <a:ln w="9525">
            <a:solidFill>
              <a:schemeClr val="tx1"/>
            </a:solidFill>
            <a:miter lim="800000"/>
            <a:headEnd/>
            <a:tailEnd/>
          </a:ln>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Families</a:t>
            </a:r>
          </a:p>
        </p:txBody>
      </p:sp>
      <p:sp>
        <p:nvSpPr>
          <p:cNvPr id="20521" name="Text Box 57"/>
          <p:cNvSpPr txBox="1">
            <a:spLocks noChangeArrowheads="1"/>
          </p:cNvSpPr>
          <p:nvPr/>
        </p:nvSpPr>
        <p:spPr bwMode="auto">
          <a:xfrm>
            <a:off x="2089150" y="3251200"/>
            <a:ext cx="3009900" cy="330200"/>
          </a:xfrm>
          <a:prstGeom prst="rect">
            <a:avLst/>
          </a:prstGeom>
          <a:solidFill>
            <a:schemeClr val="bg1"/>
          </a:solidFill>
          <a:ln w="9525">
            <a:solidFill>
              <a:schemeClr val="tx1"/>
            </a:solidFill>
            <a:miter lim="800000"/>
            <a:headEnd/>
            <a:tailEnd/>
          </a:ln>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Community Involvement</a:t>
            </a:r>
          </a:p>
        </p:txBody>
      </p:sp>
      <p:sp>
        <p:nvSpPr>
          <p:cNvPr id="20522" name="Text Box 58"/>
          <p:cNvSpPr txBox="1">
            <a:spLocks noChangeArrowheads="1"/>
          </p:cNvSpPr>
          <p:nvPr/>
        </p:nvSpPr>
        <p:spPr bwMode="auto">
          <a:xfrm>
            <a:off x="4948238" y="1573213"/>
            <a:ext cx="2482850" cy="328612"/>
          </a:xfrm>
          <a:prstGeom prst="rect">
            <a:avLst/>
          </a:prstGeom>
          <a:solidFill>
            <a:schemeClr val="bg1"/>
          </a:solidFill>
          <a:ln w="9525">
            <a:solidFill>
              <a:schemeClr val="tx1"/>
            </a:solidFill>
            <a:miter lim="800000"/>
            <a:headEnd/>
            <a:tailEnd/>
          </a:ln>
        </p:spPr>
        <p:txBody>
          <a:bodyPr lIns="89799" tIns="44899" rIns="89799" bIns="448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55" b="1">
                <a:latin typeface="Verdana" charset="0"/>
              </a:rPr>
              <a:t>School-Wide Efforts</a:t>
            </a:r>
          </a:p>
        </p:txBody>
      </p:sp>
      <p:sp>
        <p:nvSpPr>
          <p:cNvPr id="20523" name="Line 59"/>
          <p:cNvSpPr>
            <a:spLocks noChangeShapeType="1"/>
          </p:cNvSpPr>
          <p:nvPr/>
        </p:nvSpPr>
        <p:spPr bwMode="auto">
          <a:xfrm>
            <a:off x="2540000" y="5957888"/>
            <a:ext cx="0" cy="371475"/>
          </a:xfrm>
          <a:prstGeom prst="line">
            <a:avLst/>
          </a:prstGeom>
          <a:noFill/>
          <a:ln w="9525">
            <a:solidFill>
              <a:schemeClr val="tx1"/>
            </a:solidFill>
            <a:round/>
            <a:headEnd/>
            <a:tailEnd/>
          </a:ln>
          <a:extLst>
            <a:ext uri="{909E8E84-426E-40dd-AFC4-6F175D3DCCD1}"/>
          </a:extLst>
        </p:spPr>
        <p:txBody>
          <a:bodyPr lIns="89803" tIns="44901" rIns="89803" bIns="44901"/>
          <a:lstStyle/>
          <a:p>
            <a:pPr>
              <a:defRPr/>
            </a:pPr>
            <a:endParaRPr lang="en-US" sz="2370"/>
          </a:p>
        </p:txBody>
      </p:sp>
      <p:sp>
        <p:nvSpPr>
          <p:cNvPr id="20524" name="Line 60"/>
          <p:cNvSpPr>
            <a:spLocks noChangeShapeType="1"/>
          </p:cNvSpPr>
          <p:nvPr/>
        </p:nvSpPr>
        <p:spPr bwMode="auto">
          <a:xfrm>
            <a:off x="2540000" y="5957888"/>
            <a:ext cx="1203325" cy="0"/>
          </a:xfrm>
          <a:prstGeom prst="line">
            <a:avLst/>
          </a:prstGeom>
          <a:noFill/>
          <a:ln w="9525">
            <a:solidFill>
              <a:schemeClr val="tx1"/>
            </a:solidFill>
            <a:round/>
            <a:headEnd/>
            <a:tailEnd/>
          </a:ln>
          <a:extLst>
            <a:ext uri="{909E8E84-426E-40dd-AFC4-6F175D3DCCD1}"/>
          </a:extLst>
        </p:spPr>
        <p:txBody>
          <a:bodyPr lIns="89803" tIns="44901" rIns="89803" bIns="44901"/>
          <a:lstStyle/>
          <a:p>
            <a:pPr>
              <a:defRPr/>
            </a:pPr>
            <a:endParaRPr lang="en-US" sz="2370"/>
          </a:p>
        </p:txBody>
      </p:sp>
      <p:sp>
        <p:nvSpPr>
          <p:cNvPr id="20525" name="Line 61"/>
          <p:cNvSpPr>
            <a:spLocks noChangeShapeType="1"/>
          </p:cNvSpPr>
          <p:nvPr/>
        </p:nvSpPr>
        <p:spPr bwMode="auto">
          <a:xfrm>
            <a:off x="5549900" y="5957888"/>
            <a:ext cx="450850" cy="147637"/>
          </a:xfrm>
          <a:prstGeom prst="line">
            <a:avLst/>
          </a:prstGeom>
          <a:noFill/>
          <a:ln w="9525">
            <a:solidFill>
              <a:schemeClr val="tx1"/>
            </a:solidFill>
            <a:round/>
            <a:headEnd/>
            <a:tailEnd/>
          </a:ln>
          <a:extLst>
            <a:ext uri="{909E8E84-426E-40dd-AFC4-6F175D3DCCD1}"/>
          </a:extLst>
        </p:spPr>
        <p:txBody>
          <a:bodyPr lIns="89803" tIns="44901" rIns="89803" bIns="44901"/>
          <a:lstStyle/>
          <a:p>
            <a:pPr>
              <a:defRPr/>
            </a:pPr>
            <a:endParaRPr lang="en-US" sz="2370"/>
          </a:p>
        </p:txBody>
      </p:sp>
      <p:sp>
        <p:nvSpPr>
          <p:cNvPr id="20526" name="Line 62"/>
          <p:cNvSpPr>
            <a:spLocks noChangeShapeType="1"/>
          </p:cNvSpPr>
          <p:nvPr/>
        </p:nvSpPr>
        <p:spPr bwMode="auto">
          <a:xfrm flipH="1">
            <a:off x="5475288" y="6105525"/>
            <a:ext cx="525462" cy="223838"/>
          </a:xfrm>
          <a:prstGeom prst="line">
            <a:avLst/>
          </a:prstGeom>
          <a:noFill/>
          <a:ln w="9525">
            <a:solidFill>
              <a:schemeClr val="tx1"/>
            </a:solidFill>
            <a:round/>
            <a:headEnd/>
            <a:tailEnd/>
          </a:ln>
          <a:extLst>
            <a:ext uri="{909E8E84-426E-40dd-AFC4-6F175D3DCCD1}"/>
          </a:extLst>
        </p:spPr>
        <p:txBody>
          <a:bodyPr lIns="89803" tIns="44901" rIns="89803" bIns="44901"/>
          <a:lstStyle/>
          <a:p>
            <a:pPr>
              <a:defRPr/>
            </a:pPr>
            <a:endParaRPr lang="en-US" sz="2370"/>
          </a:p>
        </p:txBody>
      </p:sp>
    </p:spTree>
    <p:extLst>
      <p:ext uri="{BB962C8B-B14F-4D97-AF65-F5344CB8AC3E}">
        <p14:creationId xmlns:p14="http://schemas.microsoft.com/office/powerpoint/2010/main" val="2003541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7812"/>
            <a:ext cx="8229600" cy="1639019"/>
          </a:xfrm>
        </p:spPr>
        <p:txBody>
          <a:bodyPr/>
          <a:lstStyle/>
          <a:p>
            <a:pPr>
              <a:defRPr/>
            </a:pPr>
            <a:r>
              <a:rPr lang="en-US" altLang="x-none" sz="3200" b="1" i="1" dirty="0">
                <a:ea typeface="ＭＳ Ｐゴシック" charset="-128"/>
              </a:rPr>
              <a:t>The Task is One of Ethical and Moral Responsibility and Educational Equity</a:t>
            </a:r>
          </a:p>
        </p:txBody>
      </p:sp>
      <p:sp>
        <p:nvSpPr>
          <p:cNvPr id="21506" name="Content Placeholder 2"/>
          <p:cNvSpPr>
            <a:spLocks noGrp="1"/>
          </p:cNvSpPr>
          <p:nvPr>
            <p:ph idx="1"/>
          </p:nvPr>
        </p:nvSpPr>
        <p:spPr>
          <a:xfrm>
            <a:off x="357177" y="1622543"/>
            <a:ext cx="8504611" cy="5193015"/>
          </a:xfrm>
        </p:spPr>
        <p:txBody>
          <a:bodyPr/>
          <a:lstStyle/>
          <a:p>
            <a:pPr marL="0" indent="0">
              <a:buNone/>
              <a:defRPr/>
            </a:pPr>
            <a:r>
              <a:rPr lang="en-US" altLang="x-none" dirty="0" smtClean="0">
                <a:ea typeface="ＭＳ Ｐゴシック" charset="-128"/>
              </a:rPr>
              <a:t>It </a:t>
            </a:r>
            <a:r>
              <a:rPr lang="en-US" altLang="x-none" dirty="0">
                <a:ea typeface="ＭＳ Ｐゴシック" charset="-128"/>
              </a:rPr>
              <a:t>must be </a:t>
            </a:r>
            <a:r>
              <a:rPr lang="en-US" altLang="x-none" dirty="0">
                <a:solidFill>
                  <a:srgbClr val="FFFF00"/>
                </a:solidFill>
                <a:ea typeface="ＭＳ Ｐゴシック" charset="-128"/>
              </a:rPr>
              <a:t>guaranteed</a:t>
            </a:r>
            <a:r>
              <a:rPr lang="en-US" altLang="x-none" dirty="0">
                <a:ea typeface="ＭＳ Ｐゴシック" charset="-128"/>
              </a:rPr>
              <a:t> </a:t>
            </a:r>
            <a:r>
              <a:rPr lang="en-US" altLang="x-none" dirty="0" smtClean="0">
                <a:ea typeface="ＭＳ Ｐゴシック" charset="-128"/>
              </a:rPr>
              <a:t>for </a:t>
            </a:r>
            <a:r>
              <a:rPr lang="en-US" altLang="x-none" dirty="0">
                <a:ea typeface="ＭＳ Ｐゴシック" charset="-128"/>
              </a:rPr>
              <a:t>children to be in a positive school climate and to systematically learn social-emotional competencies and character virtues essential for life, college, </a:t>
            </a:r>
            <a:r>
              <a:rPr lang="en-US" altLang="x-none" dirty="0" smtClean="0">
                <a:ea typeface="ＭＳ Ｐゴシック" charset="-128"/>
              </a:rPr>
              <a:t>civic, and </a:t>
            </a:r>
            <a:r>
              <a:rPr lang="en-US" altLang="x-none" dirty="0">
                <a:ea typeface="ＭＳ Ｐゴシック" charset="-128"/>
              </a:rPr>
              <a:t>career </a:t>
            </a:r>
            <a:r>
              <a:rPr lang="en-US" altLang="x-none" dirty="0" smtClean="0">
                <a:ea typeface="ＭＳ Ｐゴシック" charset="-128"/>
              </a:rPr>
              <a:t>accomplishment</a:t>
            </a:r>
            <a:r>
              <a:rPr lang="en-US" altLang="x-none" dirty="0" smtClean="0">
                <a:ea typeface="ＭＳ Ｐゴシック" charset="-128"/>
              </a:rPr>
              <a:t>. </a:t>
            </a:r>
            <a:r>
              <a:rPr lang="en-US" altLang="x-none" dirty="0">
                <a:ea typeface="ＭＳ Ｐゴシック" charset="-128"/>
              </a:rPr>
              <a:t>It cannot be </a:t>
            </a:r>
            <a:r>
              <a:rPr lang="en-US" altLang="x-none" dirty="0" smtClean="0">
                <a:ea typeface="ＭＳ Ｐゴシック" charset="-128"/>
              </a:rPr>
              <a:t>optional</a:t>
            </a:r>
            <a:r>
              <a:rPr lang="en-US" altLang="x-none" dirty="0" smtClean="0">
                <a:ea typeface="ＭＳ Ｐゴシック" charset="-128"/>
              </a:rPr>
              <a:t>.</a:t>
            </a:r>
            <a:endParaRPr lang="en-US" altLang="x-none" dirty="0">
              <a:ea typeface="ＭＳ Ｐゴシック" charset="-128"/>
            </a:endParaRPr>
          </a:p>
          <a:p>
            <a:pPr marL="0" indent="0">
              <a:buNone/>
              <a:defRPr/>
            </a:pPr>
            <a:r>
              <a:rPr lang="en-US" altLang="x-none" dirty="0" smtClean="0">
                <a:ea typeface="ＭＳ Ｐゴシック" charset="-128"/>
              </a:rPr>
              <a:t>For the future, </a:t>
            </a:r>
            <a:r>
              <a:rPr lang="en-US" altLang="x-none" dirty="0">
                <a:ea typeface="ＭＳ Ｐゴシック" charset="-128"/>
              </a:rPr>
              <a:t>educational equity </a:t>
            </a:r>
            <a:r>
              <a:rPr lang="en-US" altLang="x-none" dirty="0" smtClean="0">
                <a:ea typeface="ＭＳ Ｐゴシック" charset="-128"/>
              </a:rPr>
              <a:t>and excellence require </a:t>
            </a:r>
            <a:r>
              <a:rPr lang="en-US" altLang="x-none" dirty="0">
                <a:ea typeface="ＭＳ Ｐゴシック" charset="-128"/>
              </a:rPr>
              <a:t>full </a:t>
            </a:r>
            <a:r>
              <a:rPr lang="en-US" altLang="x-none" dirty="0">
                <a:solidFill>
                  <a:srgbClr val="FFFF00"/>
                </a:solidFill>
                <a:ea typeface="ＭＳ Ｐゴシック" charset="-128"/>
              </a:rPr>
              <a:t>preparation for the tests of </a:t>
            </a:r>
            <a:r>
              <a:rPr lang="en-US" altLang="x-none" dirty="0" smtClean="0">
                <a:solidFill>
                  <a:srgbClr val="FFFF00"/>
                </a:solidFill>
                <a:ea typeface="ＭＳ Ｐゴシック" charset="-128"/>
              </a:rPr>
              <a:t>life-</a:t>
            </a:r>
            <a:r>
              <a:rPr lang="en-US" altLang="x-none" dirty="0" smtClean="0">
                <a:ea typeface="ＭＳ Ｐゴシック" charset="-128"/>
              </a:rPr>
              <a:t>- academic, civic, social-emotional</a:t>
            </a:r>
            <a:r>
              <a:rPr lang="en-US" altLang="x-none" dirty="0">
                <a:ea typeface="ＭＳ Ｐゴシック" charset="-128"/>
              </a:rPr>
              <a:t>, </a:t>
            </a:r>
            <a:r>
              <a:rPr lang="en-US" altLang="x-none" dirty="0" smtClean="0">
                <a:ea typeface="ＭＳ Ｐゴシック" charset="-128"/>
              </a:rPr>
              <a:t>and character-- </a:t>
            </a:r>
            <a:r>
              <a:rPr lang="en-US" altLang="x-none" dirty="0" smtClean="0">
                <a:solidFill>
                  <a:srgbClr val="FFFF00"/>
                </a:solidFill>
                <a:ea typeface="ＭＳ Ｐゴシック" charset="-128"/>
              </a:rPr>
              <a:t>not mainly a </a:t>
            </a:r>
            <a:r>
              <a:rPr lang="en-US" altLang="x-none" dirty="0">
                <a:solidFill>
                  <a:srgbClr val="FFFF00"/>
                </a:solidFill>
                <a:ea typeface="ＭＳ Ｐゴシック" charset="-128"/>
              </a:rPr>
              <a:t>life of tests</a:t>
            </a:r>
            <a:r>
              <a:rPr lang="en-US" altLang="x-none" dirty="0">
                <a:ea typeface="ＭＳ Ｐゴシック" charset="-128"/>
              </a:rPr>
              <a:t>. </a:t>
            </a:r>
          </a:p>
          <a:p>
            <a:pPr marL="0" indent="0">
              <a:defRPr/>
            </a:pPr>
            <a:endParaRPr lang="en-US" altLang="x-none" sz="3555" dirty="0">
              <a:ea typeface="ＭＳ Ｐゴシック" charset="-128"/>
            </a:endParaRPr>
          </a:p>
          <a:p>
            <a:pPr marL="0" indent="0">
              <a:buFont typeface="Calibri" charset="0"/>
              <a:buAutoNum type="arabicPeriod"/>
              <a:defRPr/>
            </a:pPr>
            <a:endParaRPr lang="en-US" altLang="x-none" sz="3456" dirty="0">
              <a:ea typeface="ＭＳ Ｐゴシック" charset="-128"/>
            </a:endParaRPr>
          </a:p>
        </p:txBody>
      </p:sp>
    </p:spTree>
    <p:extLst>
      <p:ext uri="{BB962C8B-B14F-4D97-AF65-F5344CB8AC3E}">
        <p14:creationId xmlns:p14="http://schemas.microsoft.com/office/powerpoint/2010/main" val="11804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268985" y="747976"/>
            <a:ext cx="8607501" cy="510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r>
              <a:rPr lang="en-US" altLang="x-none" sz="3951" i="1" dirty="0">
                <a:latin typeface="Marker Felt Thin" charset="0"/>
                <a:ea typeface="Marker Felt Thin" charset="0"/>
                <a:cs typeface="Marker Felt Thin" charset="0"/>
              </a:rPr>
              <a:t>SECD, Purpose, Mindset, &amp; Social Action</a:t>
            </a:r>
          </a:p>
          <a:p>
            <a:pPr algn="ctr">
              <a:spcBef>
                <a:spcPct val="0"/>
              </a:spcBef>
              <a:buFontTx/>
              <a:buNone/>
              <a:defRPr/>
            </a:pPr>
            <a:endParaRPr lang="en-US" altLang="x-none" sz="3555" i="1" dirty="0">
              <a:latin typeface="Chalkboard" charset="0"/>
            </a:endParaRPr>
          </a:p>
          <a:p>
            <a:r>
              <a:rPr lang="en-US" sz="3600" i="1" dirty="0" smtClean="0"/>
              <a:t>Social-emotional </a:t>
            </a:r>
            <a:r>
              <a:rPr lang="en-US" sz="3600" i="1" dirty="0"/>
              <a:t>and character development (SECD) competencies are as </a:t>
            </a:r>
            <a:r>
              <a:rPr lang="en-US" sz="3600" i="1" u="sng" dirty="0"/>
              <a:t>basic, foundational, and essential </a:t>
            </a:r>
            <a:r>
              <a:rPr lang="en-US" sz="3600" i="1" dirty="0"/>
              <a:t>to academic achievement as reading </a:t>
            </a:r>
            <a:r>
              <a:rPr lang="en-US" sz="3600" i="1" dirty="0" smtClean="0"/>
              <a:t>competence.</a:t>
            </a:r>
            <a:endParaRPr lang="en-US" sz="3600" dirty="0"/>
          </a:p>
          <a:p>
            <a:pPr algn="ctr">
              <a:spcBef>
                <a:spcPct val="0"/>
              </a:spcBef>
              <a:buFontTx/>
              <a:buNone/>
              <a:defRPr/>
            </a:pPr>
            <a:endParaRPr lang="en-US" altLang="x-none" sz="3555" i="1" dirty="0">
              <a:latin typeface="Chalkboard" charset="0"/>
            </a:endParaRPr>
          </a:p>
          <a:p>
            <a:pPr algn="ctr">
              <a:spcBef>
                <a:spcPct val="0"/>
              </a:spcBef>
              <a:buFontTx/>
              <a:buNone/>
              <a:defRPr/>
            </a:pPr>
            <a:endParaRPr lang="en-US" altLang="x-none" sz="2766" i="1" dirty="0">
              <a:latin typeface="Chalkboard" charset="0"/>
            </a:endParaRPr>
          </a:p>
        </p:txBody>
      </p:sp>
    </p:spTree>
    <p:extLst>
      <p:ext uri="{BB962C8B-B14F-4D97-AF65-F5344CB8AC3E}">
        <p14:creationId xmlns:p14="http://schemas.microsoft.com/office/powerpoint/2010/main" val="1343178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268985" y="747976"/>
            <a:ext cx="8607501" cy="39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r>
              <a:rPr lang="en-US" altLang="x-none" sz="3951" i="1" dirty="0">
                <a:latin typeface="Marker Felt Thin" charset="0"/>
                <a:ea typeface="Marker Felt Thin" charset="0"/>
                <a:cs typeface="Marker Felt Thin" charset="0"/>
              </a:rPr>
              <a:t>SECD, Purpose, Mindset, &amp; Social Action</a:t>
            </a:r>
          </a:p>
          <a:p>
            <a:pPr algn="ctr">
              <a:spcBef>
                <a:spcPct val="0"/>
              </a:spcBef>
              <a:buFontTx/>
              <a:buNone/>
              <a:defRPr/>
            </a:pPr>
            <a:endParaRPr lang="en-US" altLang="x-none" sz="3555" i="1" dirty="0">
              <a:latin typeface="Chalkboard" charset="0"/>
            </a:endParaRPr>
          </a:p>
          <a:p>
            <a:r>
              <a:rPr lang="en-US" sz="3600" i="1" dirty="0" smtClean="0"/>
              <a:t>Schools </a:t>
            </a:r>
            <a:r>
              <a:rPr lang="en-US" sz="3600" i="1" dirty="0"/>
              <a:t>have a responsibility to foster SECD in schools of character that focus on supporting and actualizing students’ sense of positive purpose</a:t>
            </a:r>
            <a:r>
              <a:rPr lang="en-US" sz="3600" i="1" dirty="0" smtClean="0"/>
              <a:t>.</a:t>
            </a:r>
          </a:p>
          <a:p>
            <a:pPr algn="ctr">
              <a:spcBef>
                <a:spcPct val="0"/>
              </a:spcBef>
              <a:buFontTx/>
              <a:buNone/>
              <a:defRPr/>
            </a:pPr>
            <a:endParaRPr lang="en-US" altLang="x-none" sz="2766" i="1" dirty="0">
              <a:latin typeface="Chalkboard" charset="0"/>
            </a:endParaRPr>
          </a:p>
        </p:txBody>
      </p:sp>
    </p:spTree>
    <p:extLst>
      <p:ext uri="{BB962C8B-B14F-4D97-AF65-F5344CB8AC3E}">
        <p14:creationId xmlns:p14="http://schemas.microsoft.com/office/powerpoint/2010/main" val="49709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268985" y="747976"/>
            <a:ext cx="8607501" cy="586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r>
              <a:rPr lang="en-US" altLang="x-none" sz="3951" i="1" dirty="0">
                <a:latin typeface="Marker Felt Thin" charset="0"/>
                <a:ea typeface="Marker Felt Thin" charset="0"/>
                <a:cs typeface="Marker Felt Thin" charset="0"/>
              </a:rPr>
              <a:t>SECD, Purpose, Mindset, &amp; Social </a:t>
            </a:r>
            <a:r>
              <a:rPr lang="en-US" altLang="x-none" sz="3951" i="1" dirty="0" smtClean="0">
                <a:latin typeface="Marker Felt Thin" charset="0"/>
                <a:ea typeface="Marker Felt Thin" charset="0"/>
                <a:cs typeface="Marker Felt Thin" charset="0"/>
              </a:rPr>
              <a:t>Action</a:t>
            </a:r>
          </a:p>
          <a:p>
            <a:pPr algn="ctr">
              <a:spcBef>
                <a:spcPct val="0"/>
              </a:spcBef>
              <a:buFontTx/>
              <a:buNone/>
              <a:defRPr/>
            </a:pPr>
            <a:endParaRPr lang="en-US" altLang="x-none" sz="3555" i="1" dirty="0">
              <a:latin typeface="Chalkboard" charset="0"/>
            </a:endParaRPr>
          </a:p>
          <a:p>
            <a:r>
              <a:rPr lang="en-US" i="1" dirty="0" smtClean="0"/>
              <a:t>When </a:t>
            </a:r>
            <a:r>
              <a:rPr lang="en-US" i="1" dirty="0"/>
              <a:t>students have a positive purpose and a mindset of contribution, they are willing to learn and cooperate for social </a:t>
            </a:r>
            <a:r>
              <a:rPr lang="en-US" i="1" dirty="0" smtClean="0"/>
              <a:t>action and civic participation.  Their SEL skills open them to listening with empathy and respect and acting with compassion.</a:t>
            </a:r>
          </a:p>
          <a:p>
            <a:endParaRPr lang="en-US" dirty="0"/>
          </a:p>
          <a:p>
            <a:pPr algn="ctr">
              <a:spcBef>
                <a:spcPct val="0"/>
              </a:spcBef>
              <a:buFontTx/>
              <a:buNone/>
              <a:defRPr/>
            </a:pPr>
            <a:endParaRPr lang="en-US" altLang="x-none" sz="3555" i="1" dirty="0">
              <a:latin typeface="Chalkboard" charset="0"/>
            </a:endParaRPr>
          </a:p>
          <a:p>
            <a:pPr algn="ctr">
              <a:spcBef>
                <a:spcPct val="0"/>
              </a:spcBef>
              <a:buFontTx/>
              <a:buNone/>
              <a:defRPr/>
            </a:pPr>
            <a:endParaRPr lang="en-US" altLang="x-none" sz="2766" i="1" dirty="0">
              <a:latin typeface="Chalkboard" charset="0"/>
            </a:endParaRPr>
          </a:p>
        </p:txBody>
      </p:sp>
    </p:spTree>
    <p:extLst>
      <p:ext uri="{BB962C8B-B14F-4D97-AF65-F5344CB8AC3E}">
        <p14:creationId xmlns:p14="http://schemas.microsoft.com/office/powerpoint/2010/main" val="490595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268985" y="747976"/>
            <a:ext cx="8607501" cy="58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defRPr/>
            </a:pPr>
            <a:r>
              <a:rPr lang="en-US" altLang="x-none" sz="3951" i="1" dirty="0">
                <a:latin typeface="Marker Felt Thin" charset="0"/>
                <a:ea typeface="Marker Felt Thin" charset="0"/>
                <a:cs typeface="Marker Felt Thin" charset="0"/>
              </a:rPr>
              <a:t>SECD, Purpose, Mindset, &amp; Social </a:t>
            </a:r>
            <a:r>
              <a:rPr lang="en-US" altLang="x-none" sz="3951" i="1" dirty="0" smtClean="0">
                <a:latin typeface="Marker Felt Thin" charset="0"/>
                <a:ea typeface="Marker Felt Thin" charset="0"/>
                <a:cs typeface="Marker Felt Thin" charset="0"/>
              </a:rPr>
              <a:t>Action</a:t>
            </a:r>
          </a:p>
          <a:p>
            <a:endParaRPr lang="en-US" sz="3555" i="1" dirty="0" smtClean="0">
              <a:latin typeface="Chalkboard" charset="0"/>
            </a:endParaRPr>
          </a:p>
          <a:p>
            <a:endParaRPr lang="en-US" dirty="0"/>
          </a:p>
          <a:p>
            <a:r>
              <a:rPr lang="en-US" sz="3600" i="1" dirty="0"/>
              <a:t>It is a primary responsibility of public schools to prepare students for citizenship in a democracy and for world-wide economic viability.  </a:t>
            </a:r>
            <a:r>
              <a:rPr lang="en-US" sz="3600" i="1" dirty="0">
                <a:solidFill>
                  <a:srgbClr val="FFFF00"/>
                </a:solidFill>
              </a:rPr>
              <a:t>We must prepare students for the tests of life, not </a:t>
            </a:r>
            <a:r>
              <a:rPr lang="en-US" sz="3600" i="1" dirty="0" smtClean="0">
                <a:solidFill>
                  <a:srgbClr val="FFFF00"/>
                </a:solidFill>
              </a:rPr>
              <a:t>just a </a:t>
            </a:r>
            <a:r>
              <a:rPr lang="en-US" sz="3600" i="1" dirty="0">
                <a:solidFill>
                  <a:srgbClr val="FFFF00"/>
                </a:solidFill>
              </a:rPr>
              <a:t>life of tests.</a:t>
            </a:r>
            <a:endParaRPr lang="en-US" sz="3600" dirty="0">
              <a:solidFill>
                <a:srgbClr val="FFFF00"/>
              </a:solidFill>
            </a:endParaRPr>
          </a:p>
          <a:p>
            <a:pPr algn="ctr">
              <a:spcBef>
                <a:spcPct val="0"/>
              </a:spcBef>
              <a:buFontTx/>
              <a:buNone/>
              <a:defRPr/>
            </a:pPr>
            <a:endParaRPr lang="en-US" altLang="x-none" sz="3555" i="1" dirty="0">
              <a:latin typeface="Chalkboard" charset="0"/>
            </a:endParaRPr>
          </a:p>
          <a:p>
            <a:pPr algn="ctr">
              <a:spcBef>
                <a:spcPct val="0"/>
              </a:spcBef>
              <a:buFontTx/>
              <a:buNone/>
              <a:defRPr/>
            </a:pPr>
            <a:endParaRPr lang="en-US" altLang="x-none" sz="2766" i="1" dirty="0">
              <a:latin typeface="Chalkboard" charset="0"/>
            </a:endParaRPr>
          </a:p>
        </p:txBody>
      </p:sp>
    </p:spTree>
    <p:extLst>
      <p:ext uri="{BB962C8B-B14F-4D97-AF65-F5344CB8AC3E}">
        <p14:creationId xmlns:p14="http://schemas.microsoft.com/office/powerpoint/2010/main" val="63100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152401" y="313681"/>
            <a:ext cx="8839200" cy="1128853"/>
          </a:xfrm>
        </p:spPr>
        <p:txBody>
          <a:bodyPr/>
          <a:lstStyle/>
          <a:p>
            <a:r>
              <a:rPr lang="en-US" sz="3981" dirty="0" smtClean="0">
                <a:latin typeface="Calibri" charset="0"/>
              </a:rPr>
              <a:t>What is Needed to be College</a:t>
            </a:r>
            <a:r>
              <a:rPr lang="en-US" sz="3981" dirty="0">
                <a:latin typeface="Calibri" charset="0"/>
              </a:rPr>
              <a:t>, Career, Community, &amp; Life </a:t>
            </a:r>
            <a:r>
              <a:rPr lang="en-US" sz="3981" dirty="0" smtClean="0">
                <a:latin typeface="Calibri" charset="0"/>
              </a:rPr>
              <a:t>Ready</a:t>
            </a:r>
            <a:r>
              <a:rPr lang="is-IS" sz="3981" dirty="0" smtClean="0">
                <a:latin typeface="Calibri" charset="0"/>
              </a:rPr>
              <a:t>… in 2028?</a:t>
            </a:r>
            <a:endParaRPr lang="en-US" sz="3981" dirty="0">
              <a:latin typeface="Calibri" charset="0"/>
            </a:endParaRPr>
          </a:p>
        </p:txBody>
      </p:sp>
      <p:pic>
        <p:nvPicPr>
          <p:cNvPr id="20482" name="Picture 3" descr="H:\AISD student pictures\AISD student pictures 006.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378326" y="2105735"/>
            <a:ext cx="4537075" cy="3466519"/>
          </a:xfrm>
        </p:spPr>
      </p:pic>
      <p:pic>
        <p:nvPicPr>
          <p:cNvPr id="20483" name="Picture 1" descr="UT_Elementary_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49634"/>
            <a:ext cx="3810001" cy="3386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195736" y="5949280"/>
            <a:ext cx="5472608" cy="369332"/>
          </a:xfrm>
          <a:prstGeom prst="rect">
            <a:avLst/>
          </a:prstGeom>
          <a:noFill/>
        </p:spPr>
        <p:txBody>
          <a:bodyPr wrap="square" rtlCol="0">
            <a:spAutoFit/>
          </a:bodyPr>
          <a:lstStyle/>
          <a:p>
            <a:r>
              <a:rPr lang="en-US" dirty="0" err="1"/>
              <a:t>www.youtube.com</a:t>
            </a:r>
            <a:r>
              <a:rPr lang="en-US" dirty="0"/>
              <a:t>/</a:t>
            </a:r>
            <a:r>
              <a:rPr lang="en-US" dirty="0" err="1"/>
              <a:t>watch?v</a:t>
            </a:r>
            <a:r>
              <a:rPr lang="en-US" dirty="0"/>
              <a:t>=uqZiIO0YI7Y</a:t>
            </a:r>
          </a:p>
        </p:txBody>
      </p:sp>
    </p:spTree>
    <p:extLst>
      <p:ext uri="{BB962C8B-B14F-4D97-AF65-F5344CB8AC3E}">
        <p14:creationId xmlns:p14="http://schemas.microsoft.com/office/powerpoint/2010/main" val="1340711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a:defRPr/>
            </a:pPr>
            <a:r>
              <a:rPr lang="en-US" altLang="x-none" sz="3555" dirty="0" smtClean="0">
                <a:ea typeface="ＭＳ Ｐゴシック" charset="-128"/>
              </a:rPr>
              <a:t>We Know How to Succeed</a:t>
            </a:r>
            <a:endParaRPr lang="en-US" altLang="x-none" sz="3555" dirty="0">
              <a:ea typeface="ＭＳ Ｐゴシック" charset="-128"/>
            </a:endParaRPr>
          </a:p>
        </p:txBody>
      </p:sp>
      <p:sp>
        <p:nvSpPr>
          <p:cNvPr id="82946" name="Rectangle 3"/>
          <p:cNvSpPr>
            <a:spLocks noGrp="1" noChangeArrowheads="1"/>
          </p:cNvSpPr>
          <p:nvPr>
            <p:ph type="body" idx="1"/>
          </p:nvPr>
        </p:nvSpPr>
        <p:spPr>
          <a:xfrm>
            <a:off x="457200" y="1556792"/>
            <a:ext cx="8229600" cy="5184576"/>
          </a:xfrm>
        </p:spPr>
        <p:txBody>
          <a:bodyPr/>
          <a:lstStyle/>
          <a:p>
            <a:pPr>
              <a:defRPr/>
            </a:pPr>
            <a:r>
              <a:rPr lang="en-US" altLang="x-none" sz="2766" dirty="0" smtClean="0">
                <a:ea typeface="ＭＳ Ｐゴシック" charset="-128"/>
              </a:rPr>
              <a:t>State and National Schools of </a:t>
            </a:r>
            <a:r>
              <a:rPr lang="en-US" altLang="x-none" sz="2766" dirty="0" smtClean="0">
                <a:ea typeface="ＭＳ Ｐゴシック" charset="-128"/>
              </a:rPr>
              <a:t>Character</a:t>
            </a:r>
          </a:p>
          <a:p>
            <a:pPr>
              <a:defRPr/>
            </a:pPr>
            <a:r>
              <a:rPr lang="en-US" altLang="x-none" sz="2766" dirty="0" smtClean="0">
                <a:ea typeface="ＭＳ Ｐゴシック" charset="-128"/>
              </a:rPr>
              <a:t>State </a:t>
            </a:r>
            <a:r>
              <a:rPr lang="en-US" altLang="x-none" sz="2766" dirty="0" smtClean="0">
                <a:ea typeface="ＭＳ Ｐゴシック" charset="-128"/>
              </a:rPr>
              <a:t>Board of Ed </a:t>
            </a:r>
            <a:r>
              <a:rPr lang="en-US" altLang="x-none" sz="2766" dirty="0" smtClean="0">
                <a:ea typeface="ＭＳ Ｐゴシック" charset="-128"/>
              </a:rPr>
              <a:t>Resolutions </a:t>
            </a:r>
            <a:r>
              <a:rPr lang="en-US" altLang="x-none" sz="2766" dirty="0" smtClean="0">
                <a:ea typeface="ＭＳ Ｐゴシック" charset="-128"/>
              </a:rPr>
              <a:t>for SEL</a:t>
            </a:r>
          </a:p>
          <a:p>
            <a:pPr>
              <a:defRPr/>
            </a:pPr>
            <a:r>
              <a:rPr lang="en-US" altLang="x-none" sz="2766" dirty="0" smtClean="0">
                <a:ea typeface="ＭＳ Ｐゴシック" charset="-128"/>
              </a:rPr>
              <a:t>Examples of best-practices models for SEL skill development</a:t>
            </a:r>
          </a:p>
          <a:p>
            <a:pPr>
              <a:defRPr/>
            </a:pPr>
            <a:r>
              <a:rPr lang="en-US" altLang="x-none" sz="2766" dirty="0" smtClean="0">
                <a:ea typeface="ＭＳ Ｐゴシック" charset="-128"/>
              </a:rPr>
              <a:t>Articulation of </a:t>
            </a:r>
            <a:r>
              <a:rPr lang="en-US" altLang="x-none" sz="2766" dirty="0" smtClean="0">
                <a:ea typeface="ＭＳ Ｐゴシック" charset="-128"/>
              </a:rPr>
              <a:t>11 Principles of Character</a:t>
            </a:r>
          </a:p>
          <a:p>
            <a:pPr>
              <a:defRPr/>
            </a:pPr>
            <a:r>
              <a:rPr lang="en-US" altLang="x-none" sz="2766" dirty="0" smtClean="0">
                <a:ea typeface="ＭＳ Ｐゴシック" charset="-128"/>
              </a:rPr>
              <a:t>Understanding of  how to assess and foster positive school climate and</a:t>
            </a:r>
            <a:r>
              <a:rPr lang="en-US" altLang="x-none" sz="2766" dirty="0" smtClean="0">
                <a:ea typeface="ＭＳ Ｐゴシック" charset="-128"/>
              </a:rPr>
              <a:t> </a:t>
            </a:r>
            <a:r>
              <a:rPr lang="en-US" altLang="x-none" sz="2766" dirty="0">
                <a:ea typeface="ＭＳ Ｐゴシック" charset="-128"/>
              </a:rPr>
              <a:t>c</a:t>
            </a:r>
            <a:r>
              <a:rPr lang="en-US" altLang="x-none" sz="2766" dirty="0" smtClean="0">
                <a:ea typeface="ＭＳ Ｐゴシック" charset="-128"/>
              </a:rPr>
              <a:t>ulture </a:t>
            </a:r>
            <a:r>
              <a:rPr lang="en-US" altLang="x-none" sz="2766" dirty="0" smtClean="0">
                <a:ea typeface="ＭＳ Ｐゴシック" charset="-128"/>
              </a:rPr>
              <a:t>of </a:t>
            </a:r>
            <a:r>
              <a:rPr lang="en-US" altLang="x-none" sz="2766" dirty="0" smtClean="0">
                <a:ea typeface="ＭＳ Ｐゴシック" charset="-128"/>
              </a:rPr>
              <a:t>health</a:t>
            </a:r>
            <a:r>
              <a:rPr lang="en-US" altLang="x-none" sz="2766" dirty="0" smtClean="0">
                <a:ea typeface="ＭＳ Ｐゴシック" charset="-128"/>
              </a:rPr>
              <a:t>, </a:t>
            </a:r>
            <a:r>
              <a:rPr lang="en-US" altLang="x-none" sz="2766" dirty="0" smtClean="0">
                <a:ea typeface="ＭＳ Ｐゴシック" charset="-128"/>
              </a:rPr>
              <a:t>safety</a:t>
            </a:r>
            <a:r>
              <a:rPr lang="en-US" altLang="x-none" sz="2766" dirty="0" smtClean="0">
                <a:ea typeface="ＭＳ Ｐゴシック" charset="-128"/>
              </a:rPr>
              <a:t>, </a:t>
            </a:r>
            <a:r>
              <a:rPr lang="en-US" altLang="x-none" sz="2766" dirty="0" smtClean="0">
                <a:ea typeface="ＭＳ Ｐゴシック" charset="-128"/>
              </a:rPr>
              <a:t>support</a:t>
            </a:r>
            <a:r>
              <a:rPr lang="en-US" altLang="x-none" sz="2766" dirty="0" smtClean="0">
                <a:ea typeface="ＭＳ Ｐゴシック" charset="-128"/>
              </a:rPr>
              <a:t>, and </a:t>
            </a:r>
            <a:r>
              <a:rPr lang="en-US" altLang="x-none" sz="2766" dirty="0" smtClean="0">
                <a:ea typeface="ＭＳ Ｐゴシック" charset="-128"/>
              </a:rPr>
              <a:t>achievement </a:t>
            </a:r>
            <a:r>
              <a:rPr lang="en-US" altLang="x-none" sz="2766" dirty="0" smtClean="0">
                <a:ea typeface="ＭＳ Ｐゴシック" charset="-128"/>
              </a:rPr>
              <a:t>in </a:t>
            </a:r>
            <a:r>
              <a:rPr lang="en-US" altLang="x-none" sz="2766" dirty="0" smtClean="0">
                <a:ea typeface="ＭＳ Ｐゴシック" charset="-128"/>
              </a:rPr>
              <a:t>schools</a:t>
            </a:r>
            <a:endParaRPr lang="en-US" altLang="x-none" sz="2766" dirty="0" smtClean="0">
              <a:ea typeface="ＭＳ Ｐゴシック" charset="-128"/>
            </a:endParaRPr>
          </a:p>
          <a:p>
            <a:pPr>
              <a:defRPr/>
            </a:pPr>
            <a:r>
              <a:rPr lang="en-US" altLang="x-none" sz="2766" dirty="0" smtClean="0">
                <a:ea typeface="ＭＳ Ｐゴシック" charset="-128"/>
              </a:rPr>
              <a:t>Successful, </a:t>
            </a:r>
            <a:r>
              <a:rPr lang="en-US" altLang="x-none" sz="2766" dirty="0" smtClean="0">
                <a:ea typeface="ＭＳ Ｐゴシック" charset="-128"/>
              </a:rPr>
              <a:t>feasible</a:t>
            </a:r>
            <a:r>
              <a:rPr lang="en-US" altLang="x-none" sz="2766" dirty="0" smtClean="0">
                <a:ea typeface="ＭＳ Ｐゴシック" charset="-128"/>
              </a:rPr>
              <a:t>, </a:t>
            </a:r>
            <a:r>
              <a:rPr lang="en-US" altLang="x-none" sz="2766" dirty="0" smtClean="0">
                <a:ea typeface="ＭＳ Ｐゴシック" charset="-128"/>
              </a:rPr>
              <a:t>in-practice </a:t>
            </a:r>
            <a:r>
              <a:rPr lang="en-US" altLang="x-none" sz="2766" dirty="0">
                <a:ea typeface="ＭＳ Ｐゴシック" charset="-128"/>
              </a:rPr>
              <a:t>m</a:t>
            </a:r>
            <a:r>
              <a:rPr lang="en-US" altLang="x-none" sz="2766" dirty="0" smtClean="0">
                <a:ea typeface="ＭＳ Ｐゴシック" charset="-128"/>
              </a:rPr>
              <a:t>odels </a:t>
            </a:r>
            <a:r>
              <a:rPr lang="en-US" altLang="x-none" sz="2766" dirty="0" smtClean="0">
                <a:ea typeface="ＭＳ Ｐゴシック" charset="-128"/>
              </a:rPr>
              <a:t>for </a:t>
            </a:r>
            <a:r>
              <a:rPr lang="en-US" altLang="x-none" sz="2766" dirty="0" smtClean="0">
                <a:ea typeface="ＭＳ Ｐゴシック" charset="-128"/>
              </a:rPr>
              <a:t>ongoing </a:t>
            </a:r>
            <a:r>
              <a:rPr lang="en-US" altLang="x-none" sz="2766" dirty="0">
                <a:ea typeface="ＭＳ Ｐゴシック" charset="-128"/>
              </a:rPr>
              <a:t>i</a:t>
            </a:r>
            <a:r>
              <a:rPr lang="en-US" altLang="x-none" sz="2766" dirty="0" smtClean="0">
                <a:ea typeface="ＭＳ Ｐゴシック" charset="-128"/>
              </a:rPr>
              <a:t>mplementation </a:t>
            </a:r>
            <a:r>
              <a:rPr lang="en-US" altLang="x-none" sz="2766" dirty="0">
                <a:ea typeface="ＭＳ Ｐゴシック" charset="-128"/>
              </a:rPr>
              <a:t>s</a:t>
            </a:r>
            <a:r>
              <a:rPr lang="en-US" altLang="x-none" sz="2766" dirty="0" smtClean="0">
                <a:ea typeface="ＭＳ Ｐゴシック" charset="-128"/>
              </a:rPr>
              <a:t>upport </a:t>
            </a:r>
            <a:r>
              <a:rPr lang="en-US" altLang="x-none" sz="2766" dirty="0" smtClean="0">
                <a:ea typeface="ＭＳ Ｐゴシック" charset="-128"/>
              </a:rPr>
              <a:t>and </a:t>
            </a:r>
            <a:r>
              <a:rPr lang="en-US" altLang="x-none" sz="2766" dirty="0" smtClean="0">
                <a:ea typeface="ＭＳ Ｐゴシック" charset="-128"/>
              </a:rPr>
              <a:t>continuous </a:t>
            </a:r>
            <a:r>
              <a:rPr lang="en-US" altLang="x-none" sz="2766" dirty="0">
                <a:ea typeface="ＭＳ Ｐゴシック" charset="-128"/>
              </a:rPr>
              <a:t>i</a:t>
            </a:r>
            <a:r>
              <a:rPr lang="en-US" altLang="x-none" sz="2766" dirty="0" smtClean="0">
                <a:ea typeface="ＭＳ Ｐゴシック" charset="-128"/>
              </a:rPr>
              <a:t>mprovement </a:t>
            </a:r>
            <a:r>
              <a:rPr lang="en-US" altLang="x-none" sz="2766" dirty="0" smtClean="0">
                <a:ea typeface="ＭＳ Ｐゴシック" charset="-128"/>
              </a:rPr>
              <a:t>(e.g., NJ SSN’s)</a:t>
            </a:r>
          </a:p>
        </p:txBody>
      </p:sp>
    </p:spTree>
    <p:extLst>
      <p:ext uri="{BB962C8B-B14F-4D97-AF65-F5344CB8AC3E}">
        <p14:creationId xmlns:p14="http://schemas.microsoft.com/office/powerpoint/2010/main" val="1212971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p:txBody>
          <a:bodyPr/>
          <a:lstStyle/>
          <a:p>
            <a:pPr eaLnBrk="1" hangingPunct="1"/>
            <a:r>
              <a:rPr lang="en-US" altLang="x-none" sz="3600" dirty="0">
                <a:ea typeface="ＭＳ Ｐゴシック" charset="-128"/>
              </a:rPr>
              <a:t>We Need an Integration of Social-Emotional Competence and Character</a:t>
            </a:r>
          </a:p>
        </p:txBody>
      </p:sp>
      <p:sp>
        <p:nvSpPr>
          <p:cNvPr id="53250" name="Rectangle 1027"/>
          <p:cNvSpPr>
            <a:spLocks noGrp="1" noChangeArrowheads="1"/>
          </p:cNvSpPr>
          <p:nvPr>
            <p:ph idx="1"/>
          </p:nvPr>
        </p:nvSpPr>
        <p:spPr>
          <a:xfrm>
            <a:off x="457200" y="1417638"/>
            <a:ext cx="8229600" cy="5059362"/>
          </a:xfrm>
        </p:spPr>
        <p:txBody>
          <a:bodyPr/>
          <a:lstStyle/>
          <a:p>
            <a:pPr algn="ctr" eaLnBrk="1" hangingPunct="1">
              <a:spcAft>
                <a:spcPts val="1000"/>
              </a:spcAft>
              <a:buFont typeface="Arial" charset="0"/>
              <a:buNone/>
              <a:defRPr/>
            </a:pPr>
            <a:r>
              <a:rPr lang="en-US" altLang="x-none" sz="6000" dirty="0">
                <a:solidFill>
                  <a:srgbClr val="FFC000"/>
                </a:solidFill>
                <a:latin typeface="Arial" charset="0"/>
                <a:ea typeface="ＭＳ Ｐゴシック" charset="-128"/>
              </a:rPr>
              <a:t>M</a:t>
            </a:r>
            <a:r>
              <a:rPr lang="en-US" altLang="x-none" sz="6000" dirty="0">
                <a:solidFill>
                  <a:srgbClr val="008000"/>
                </a:solidFill>
                <a:latin typeface="Arial" charset="0"/>
                <a:ea typeface="ＭＳ Ｐゴシック" charset="-128"/>
              </a:rPr>
              <a:t>O</a:t>
            </a:r>
            <a:r>
              <a:rPr lang="en-US" altLang="x-none" sz="6000" dirty="0">
                <a:solidFill>
                  <a:schemeClr val="tx1">
                    <a:lumMod val="85000"/>
                  </a:schemeClr>
                </a:solidFill>
                <a:latin typeface="Arial" charset="0"/>
                <a:ea typeface="ＭＳ Ｐゴシック" charset="-128"/>
              </a:rPr>
              <a:t>S</a:t>
            </a:r>
            <a:r>
              <a:rPr lang="en-US" altLang="x-none" sz="6000" dirty="0">
                <a:solidFill>
                  <a:srgbClr val="FF0000"/>
                </a:solidFill>
                <a:latin typeface="Arial" charset="0"/>
                <a:ea typeface="ＭＳ Ｐゴシック" charset="-128"/>
              </a:rPr>
              <a:t>A</a:t>
            </a:r>
            <a:r>
              <a:rPr lang="en-US" altLang="x-none" sz="6000" dirty="0">
                <a:solidFill>
                  <a:schemeClr val="accent2"/>
                </a:solidFill>
                <a:latin typeface="Arial" charset="0"/>
                <a:ea typeface="ＭＳ Ｐゴシック" charset="-128"/>
              </a:rPr>
              <a:t>I</a:t>
            </a:r>
            <a:r>
              <a:rPr lang="en-US" altLang="x-none" sz="6000" dirty="0">
                <a:latin typeface="Arial" charset="0"/>
                <a:ea typeface="ＭＳ Ｐゴシック" charset="-128"/>
              </a:rPr>
              <a:t>C</a:t>
            </a:r>
          </a:p>
          <a:p>
            <a:pPr algn="ctr" eaLnBrk="1" hangingPunct="1">
              <a:spcAft>
                <a:spcPts val="1000"/>
              </a:spcAft>
              <a:buFont typeface="Arial" charset="0"/>
              <a:buNone/>
              <a:defRPr/>
            </a:pPr>
            <a:r>
              <a:rPr lang="en-US" altLang="x-none" sz="4000" b="1" i="1" dirty="0">
                <a:ea typeface="ＭＳ Ｐゴシック" charset="-128"/>
              </a:rPr>
              <a:t>M</a:t>
            </a:r>
            <a:r>
              <a:rPr lang="en-US" altLang="x-none" sz="4000" i="1" dirty="0">
                <a:ea typeface="ＭＳ Ｐゴシック" charset="-128"/>
              </a:rPr>
              <a:t>astering </a:t>
            </a:r>
            <a:r>
              <a:rPr lang="en-US" altLang="x-none" sz="4000" b="1" i="1" dirty="0">
                <a:ea typeface="ＭＳ Ｐゴシック" charset="-128"/>
              </a:rPr>
              <a:t>O</a:t>
            </a:r>
            <a:r>
              <a:rPr lang="en-US" altLang="x-none" sz="4000" i="1" dirty="0">
                <a:ea typeface="ＭＳ Ｐゴシック" charset="-128"/>
              </a:rPr>
              <a:t>ur </a:t>
            </a:r>
            <a:r>
              <a:rPr lang="en-US" altLang="x-none" sz="4000" b="1" i="1" dirty="0">
                <a:ea typeface="ＭＳ Ｐゴシック" charset="-128"/>
              </a:rPr>
              <a:t>S</a:t>
            </a:r>
            <a:r>
              <a:rPr lang="en-US" altLang="x-none" sz="4000" i="1" dirty="0">
                <a:ea typeface="ＭＳ Ｐゴシック" charset="-128"/>
              </a:rPr>
              <a:t>kills </a:t>
            </a:r>
            <a:r>
              <a:rPr lang="en-US" altLang="x-none" sz="4000" b="1" i="1" dirty="0">
                <a:ea typeface="ＭＳ Ｐゴシック" charset="-128"/>
              </a:rPr>
              <a:t>A</a:t>
            </a:r>
            <a:r>
              <a:rPr lang="en-US" altLang="x-none" sz="4000" i="1" dirty="0">
                <a:ea typeface="ＭＳ Ｐゴシック" charset="-128"/>
              </a:rPr>
              <a:t>nd </a:t>
            </a:r>
            <a:r>
              <a:rPr lang="en-US" altLang="x-none" sz="4000" b="1" i="1" dirty="0">
                <a:ea typeface="ＭＳ Ｐゴシック" charset="-128"/>
              </a:rPr>
              <a:t>I</a:t>
            </a:r>
            <a:r>
              <a:rPr lang="en-US" altLang="x-none" sz="4000" i="1" dirty="0">
                <a:ea typeface="ＭＳ Ｐゴシック" charset="-128"/>
              </a:rPr>
              <a:t>nspiring      	</a:t>
            </a:r>
            <a:r>
              <a:rPr lang="en-US" altLang="x-none" sz="4000" b="1" i="1" dirty="0">
                <a:ea typeface="ＭＳ Ｐゴシック" charset="-128"/>
              </a:rPr>
              <a:t>C</a:t>
            </a:r>
            <a:r>
              <a:rPr lang="en-US" altLang="x-none" sz="4000" i="1" dirty="0">
                <a:ea typeface="ＭＳ Ｐゴシック" charset="-128"/>
              </a:rPr>
              <a:t>haracter</a:t>
            </a:r>
          </a:p>
          <a:p>
            <a:pPr algn="r" eaLnBrk="1" hangingPunct="1">
              <a:spcAft>
                <a:spcPts val="1000"/>
              </a:spcAft>
              <a:buFont typeface="Arial" charset="0"/>
              <a:buNone/>
              <a:defRPr/>
            </a:pPr>
            <a:r>
              <a:rPr lang="en-US" altLang="x-none" sz="2800" b="1" i="1" dirty="0">
                <a:latin typeface="Papyrus" charset="0"/>
                <a:ea typeface="Papyrus" charset="0"/>
                <a:cs typeface="Papyrus" charset="0"/>
              </a:rPr>
              <a:t>If Skills are the propellers,</a:t>
            </a:r>
          </a:p>
          <a:p>
            <a:pPr algn="r" eaLnBrk="1" hangingPunct="1">
              <a:spcAft>
                <a:spcPts val="1000"/>
              </a:spcAft>
              <a:buFont typeface="Arial" charset="0"/>
              <a:buNone/>
              <a:defRPr/>
            </a:pPr>
            <a:r>
              <a:rPr lang="en-US" altLang="x-none" sz="2800" b="1" i="1" dirty="0">
                <a:latin typeface="Papyrus" charset="0"/>
                <a:ea typeface="Papyrus" charset="0"/>
                <a:cs typeface="Papyrus" charset="0"/>
              </a:rPr>
              <a:t>Virtues are the rudder.</a:t>
            </a:r>
          </a:p>
          <a:p>
            <a:pPr algn="r" eaLnBrk="1" hangingPunct="1">
              <a:spcAft>
                <a:spcPts val="1000"/>
              </a:spcAft>
              <a:buFont typeface="Arial" charset="0"/>
              <a:buNone/>
              <a:defRPr/>
            </a:pPr>
            <a:r>
              <a:rPr lang="en-US" altLang="x-none" sz="2800" b="1" i="1" dirty="0">
                <a:latin typeface="Papyrus" charset="0"/>
                <a:ea typeface="Papyrus" charset="0"/>
                <a:cs typeface="Papyrus" charset="0"/>
              </a:rPr>
              <a:t>The Journey of Life </a:t>
            </a:r>
          </a:p>
          <a:p>
            <a:pPr algn="r" eaLnBrk="1" hangingPunct="1">
              <a:spcAft>
                <a:spcPts val="1000"/>
              </a:spcAft>
              <a:buFont typeface="Arial" charset="0"/>
              <a:buNone/>
              <a:defRPr/>
            </a:pPr>
            <a:r>
              <a:rPr lang="en-US" altLang="x-none" sz="2800" b="1" i="1" dirty="0">
                <a:latin typeface="Papyrus" charset="0"/>
                <a:ea typeface="Papyrus" charset="0"/>
                <a:cs typeface="Papyrus" charset="0"/>
              </a:rPr>
              <a:t>requires both.</a:t>
            </a:r>
          </a:p>
          <a:p>
            <a:pPr algn="ctr" eaLnBrk="1" hangingPunct="1">
              <a:spcAft>
                <a:spcPts val="1000"/>
              </a:spcAft>
              <a:buFont typeface="Arial" charset="0"/>
              <a:buNone/>
              <a:defRPr/>
            </a:pPr>
            <a:endParaRPr lang="en-US" altLang="x-none" sz="4000" i="1" dirty="0">
              <a:ea typeface="ＭＳ Ｐゴシック" charset="-128"/>
            </a:endParaRPr>
          </a:p>
        </p:txBody>
      </p:sp>
      <p:pic>
        <p:nvPicPr>
          <p:cNvPr id="31747" name="Picture 1" descr="Mosaic_final_logo.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21113"/>
            <a:ext cx="32766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851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8229600" cy="1858962"/>
          </a:xfrm>
          <a:ln>
            <a:solidFill>
              <a:srgbClr val="FF0000"/>
            </a:solidFill>
            <a:miter lim="800000"/>
            <a:headEnd/>
            <a:tailEnd/>
          </a:ln>
        </p:spPr>
        <p:txBody>
          <a:bodyPr/>
          <a:lstStyle/>
          <a:p>
            <a:r>
              <a:rPr lang="en-US" altLang="x-none">
                <a:latin typeface="Chalkboard" charset="0"/>
                <a:ea typeface="ＭＳ Ｐゴシック" charset="-128"/>
              </a:rPr>
              <a:t>Positive (Noble) Purpose:</a:t>
            </a:r>
            <a:br>
              <a:rPr lang="en-US" altLang="x-none">
                <a:latin typeface="Chalkboard" charset="0"/>
                <a:ea typeface="ＭＳ Ｐゴシック" charset="-128"/>
              </a:rPr>
            </a:br>
            <a:r>
              <a:rPr lang="en-US" altLang="x-none">
                <a:latin typeface="Chalkboard" charset="0"/>
                <a:ea typeface="ＭＳ Ｐゴシック" charset="-128"/>
              </a:rPr>
              <a:t>William Damon </a:t>
            </a:r>
          </a:p>
        </p:txBody>
      </p:sp>
      <p:graphicFrame>
        <p:nvGraphicFramePr>
          <p:cNvPr id="8" name="Content Placeholder 7"/>
          <p:cNvGraphicFramePr>
            <a:graphicFrameLocks noGrp="1"/>
          </p:cNvGraphicFramePr>
          <p:nvPr>
            <p:ph idx="1"/>
          </p:nvPr>
        </p:nvGraphicFramePr>
        <p:xfrm>
          <a:off x="874059" y="2635624"/>
          <a:ext cx="7301753" cy="391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449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85800" y="325438"/>
            <a:ext cx="7772400" cy="1128712"/>
          </a:xfrm>
        </p:spPr>
        <p:txBody>
          <a:bodyPr/>
          <a:lstStyle/>
          <a:p>
            <a:pPr>
              <a:defRPr/>
            </a:pPr>
            <a:r>
              <a:rPr lang="en-US" altLang="x-none" sz="3951">
                <a:latin typeface="Comic Sans MS" charset="0"/>
                <a:ea typeface="ＭＳ Ｐゴシック" charset="-128"/>
              </a:rPr>
              <a:t>Trajectory of Purpose-Related Activities</a:t>
            </a:r>
          </a:p>
        </p:txBody>
      </p:sp>
      <p:sp>
        <p:nvSpPr>
          <p:cNvPr id="116738" name="Rectangle 3"/>
          <p:cNvSpPr>
            <a:spLocks noGrp="1" noChangeArrowheads="1"/>
          </p:cNvSpPr>
          <p:nvPr>
            <p:ph type="body" idx="1"/>
          </p:nvPr>
        </p:nvSpPr>
        <p:spPr>
          <a:xfrm>
            <a:off x="357188" y="1622425"/>
            <a:ext cx="8128000" cy="5051425"/>
          </a:xfrm>
        </p:spPr>
        <p:txBody>
          <a:bodyPr/>
          <a:lstStyle/>
          <a:p>
            <a:pPr>
              <a:defRPr/>
            </a:pPr>
            <a:r>
              <a:rPr lang="en-US" altLang="x-none" sz="2766" i="1" dirty="0">
                <a:ea typeface="ＭＳ Ｐゴシック" charset="-128"/>
              </a:rPr>
              <a:t>Level One:  The Positive Purpose of a Well-Known Individual– via picture books, fiction, biographies, documentaries, history, current events, Torah study </a:t>
            </a:r>
          </a:p>
          <a:p>
            <a:pPr>
              <a:defRPr/>
            </a:pPr>
            <a:endParaRPr lang="en-US" altLang="x-none" sz="2766" dirty="0">
              <a:ea typeface="ＭＳ Ｐゴシック" charset="-128"/>
            </a:endParaRPr>
          </a:p>
          <a:p>
            <a:pPr>
              <a:defRPr/>
            </a:pPr>
            <a:r>
              <a:rPr lang="en-US" altLang="x-none" sz="2766" i="1" dirty="0">
                <a:ea typeface="ＭＳ Ｐゴシック" charset="-128"/>
              </a:rPr>
              <a:t>Level Two: The Positive Purpose of a Personally-Known Individual– local hero, community leader, clergy, first responder, family members, educators</a:t>
            </a:r>
          </a:p>
          <a:p>
            <a:pPr>
              <a:buFont typeface="Arial" charset="0"/>
              <a:buNone/>
              <a:defRPr/>
            </a:pPr>
            <a:r>
              <a:rPr lang="en-US" altLang="x-none" sz="2766" dirty="0">
                <a:ea typeface="ＭＳ Ｐゴシック" charset="-128"/>
              </a:rPr>
              <a:t> </a:t>
            </a:r>
            <a:r>
              <a:rPr lang="en-US" altLang="x-none" sz="2766" i="1" dirty="0">
                <a:ea typeface="ＭＳ Ｐゴシック" charset="-128"/>
              </a:rPr>
              <a:t> </a:t>
            </a:r>
            <a:endParaRPr lang="en-US" altLang="x-none" sz="2766" dirty="0">
              <a:ea typeface="ＭＳ Ｐゴシック" charset="-128"/>
            </a:endParaRPr>
          </a:p>
          <a:p>
            <a:pPr>
              <a:defRPr/>
            </a:pPr>
            <a:r>
              <a:rPr lang="en-US" altLang="x-none" sz="2766" i="1" dirty="0">
                <a:ea typeface="ＭＳ Ｐゴシック" charset="-128"/>
              </a:rPr>
              <a:t>Level Three: My Positive </a:t>
            </a:r>
            <a:r>
              <a:rPr lang="en-US" altLang="x-none" sz="2766" i="1" dirty="0" smtClean="0">
                <a:ea typeface="ＭＳ Ｐゴシック" charset="-128"/>
              </a:rPr>
              <a:t>Purpose- Who Am I?</a:t>
            </a:r>
            <a:r>
              <a:rPr lang="en-US" altLang="x-none" sz="2766" dirty="0" smtClean="0">
                <a:ea typeface="ＭＳ Ｐゴシック" charset="-128"/>
              </a:rPr>
              <a:t> </a:t>
            </a:r>
            <a:r>
              <a:rPr lang="en-US" altLang="x-none" sz="2766" i="1" dirty="0">
                <a:ea typeface="ＭＳ Ｐゴシック" charset="-128"/>
              </a:rPr>
              <a:t> </a:t>
            </a:r>
            <a:endParaRPr lang="en-US" altLang="x-none" sz="2766" dirty="0">
              <a:ea typeface="ＭＳ Ｐゴシック" charset="-128"/>
            </a:endParaRPr>
          </a:p>
          <a:p>
            <a:pPr>
              <a:defRPr/>
            </a:pPr>
            <a:endParaRPr lang="en-US" altLang="x-none" sz="2766" dirty="0">
              <a:ea typeface="ＭＳ Ｐゴシック" charset="-128"/>
            </a:endParaRPr>
          </a:p>
        </p:txBody>
      </p:sp>
    </p:spTree>
    <p:extLst>
      <p:ext uri="{BB962C8B-B14F-4D97-AF65-F5344CB8AC3E}">
        <p14:creationId xmlns:p14="http://schemas.microsoft.com/office/powerpoint/2010/main" val="1605893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a:defRPr/>
            </a:pPr>
            <a:r>
              <a:rPr lang="en-US" altLang="x-none" sz="4074"/>
              <a:t>Formalizing goal-setting in school toward Positive Purpose</a:t>
            </a:r>
          </a:p>
        </p:txBody>
      </p:sp>
      <p:sp>
        <p:nvSpPr>
          <p:cNvPr id="53250" name="Rectangle 3"/>
          <p:cNvSpPr>
            <a:spLocks noGrp="1" noChangeArrowheads="1"/>
          </p:cNvSpPr>
          <p:nvPr>
            <p:ph type="body" idx="1"/>
          </p:nvPr>
        </p:nvSpPr>
        <p:spPr/>
        <p:txBody>
          <a:bodyPr/>
          <a:lstStyle/>
          <a:p>
            <a:r>
              <a:rPr lang="en-US" altLang="x-none">
                <a:ea typeface="ＭＳ Ｐゴシック" charset="-128"/>
              </a:rPr>
              <a:t>Set the expectation- do on a half-year or marking period basis-- 3 goals to:</a:t>
            </a:r>
          </a:p>
          <a:p>
            <a:r>
              <a:rPr lang="en-US" altLang="x-none">
                <a:ea typeface="ＭＳ Ｐゴシック" charset="-128"/>
              </a:rPr>
              <a:t>Make myself better</a:t>
            </a:r>
          </a:p>
          <a:p>
            <a:r>
              <a:rPr lang="en-US" altLang="x-none">
                <a:ea typeface="ＭＳ Ｐゴシック" charset="-128"/>
              </a:rPr>
              <a:t>Make my classroom better</a:t>
            </a:r>
          </a:p>
          <a:p>
            <a:r>
              <a:rPr lang="en-US" altLang="x-none">
                <a:ea typeface="ＭＳ Ｐゴシック" charset="-128"/>
              </a:rPr>
              <a:t>Make my school better</a:t>
            </a:r>
          </a:p>
          <a:p>
            <a:r>
              <a:rPr lang="en-US" altLang="x-none">
                <a:ea typeface="ＭＳ Ｐゴシック" charset="-128"/>
              </a:rPr>
              <a:t>Make the wider community and world better</a:t>
            </a:r>
          </a:p>
        </p:txBody>
      </p:sp>
      <p:sp>
        <p:nvSpPr>
          <p:cNvPr id="148484" name="Rectangle 4"/>
          <p:cNvSpPr>
            <a:spLocks noChangeArrowheads="1"/>
          </p:cNvSpPr>
          <p:nvPr/>
        </p:nvSpPr>
        <p:spPr bwMode="auto">
          <a:xfrm>
            <a:off x="10256838" y="-61913"/>
            <a:ext cx="184150" cy="457201"/>
          </a:xfrm>
          <a:prstGeom prst="rect">
            <a:avLst/>
          </a:prstGeom>
          <a:noFill/>
          <a:ln w="9525">
            <a:noFill/>
            <a:miter lim="800000"/>
            <a:headEnd/>
            <a:tailEnd/>
          </a:ln>
          <a:effectLst/>
        </p:spPr>
        <p:txBody>
          <a:bodyPr wrap="none">
            <a:spAutoFit/>
          </a:bodyPr>
          <a:lstStyle/>
          <a:p>
            <a:pPr>
              <a:defRPr/>
            </a:pPr>
            <a:endParaRPr lang="en-US" sz="2370"/>
          </a:p>
        </p:txBody>
      </p:sp>
    </p:spTree>
    <p:extLst>
      <p:ext uri="{BB962C8B-B14F-4D97-AF65-F5344CB8AC3E}">
        <p14:creationId xmlns:p14="http://schemas.microsoft.com/office/powerpoint/2010/main" val="62684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sel4us.org/wp-content/uploads/2018/10/SEL4US-logo-300x112.pn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200800" cy="3294608"/>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6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197778"/>
            <a:ext cx="6676231" cy="2527366"/>
          </a:xfrm>
          <a:effectLst>
            <a:outerShdw blurRad="50800" dir="5400000" algn="ctr" rotWithShape="0">
              <a:srgbClr val="000000">
                <a:alpha val="43137"/>
              </a:srgbClr>
            </a:outerShdw>
          </a:effectLst>
        </p:spPr>
      </p:pic>
    </p:spTree>
    <p:extLst>
      <p:ext uri="{BB962C8B-B14F-4D97-AF65-F5344CB8AC3E}">
        <p14:creationId xmlns:p14="http://schemas.microsoft.com/office/powerpoint/2010/main" val="48439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8831"/>
          <a:stretch/>
        </p:blipFill>
        <p:spPr>
          <a:xfrm>
            <a:off x="1115617" y="2197778"/>
            <a:ext cx="4663440" cy="2527366"/>
          </a:xfrm>
          <a:effectLst>
            <a:outerShdw blurRad="50800" dir="5400000" algn="ctr" rotWithShape="0">
              <a:srgbClr val="000000">
                <a:alpha val="43137"/>
              </a:srgbClr>
            </a:outerShdw>
          </a:effectLst>
        </p:spPr>
      </p:pic>
      <p:sp>
        <p:nvSpPr>
          <p:cNvPr id="2" name="TextBox 1"/>
          <p:cNvSpPr txBox="1"/>
          <p:nvPr/>
        </p:nvSpPr>
        <p:spPr>
          <a:xfrm>
            <a:off x="6012160" y="2852936"/>
            <a:ext cx="1872208" cy="1446550"/>
          </a:xfrm>
          <a:prstGeom prst="rect">
            <a:avLst/>
          </a:prstGeom>
          <a:noFill/>
        </p:spPr>
        <p:txBody>
          <a:bodyPr wrap="square" rtlCol="0">
            <a:spAutoFit/>
          </a:bodyPr>
          <a:lstStyle/>
          <a:p>
            <a:r>
              <a:rPr lang="en-US" sz="8800" smtClean="0">
                <a:latin typeface="Arial Narrow" charset="0"/>
                <a:ea typeface="Arial Narrow" charset="0"/>
                <a:cs typeface="Arial Narrow" charset="0"/>
              </a:rPr>
              <a:t>RI?</a:t>
            </a:r>
            <a:endParaRPr lang="en-US" sz="8800" dirty="0">
              <a:latin typeface="Arial Narrow" charset="0"/>
              <a:ea typeface="Arial Narrow" charset="0"/>
              <a:cs typeface="Arial Narrow" charset="0"/>
            </a:endParaRPr>
          </a:p>
        </p:txBody>
      </p:sp>
    </p:spTree>
    <p:extLst>
      <p:ext uri="{BB962C8B-B14F-4D97-AF65-F5344CB8AC3E}">
        <p14:creationId xmlns:p14="http://schemas.microsoft.com/office/powerpoint/2010/main" val="1558191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04800" y="268288"/>
            <a:ext cx="8594725" cy="1023937"/>
          </a:xfrm>
        </p:spPr>
        <p:txBody>
          <a:bodyPr/>
          <a:lstStyle/>
          <a:p>
            <a:pPr>
              <a:defRPr/>
            </a:pPr>
            <a:r>
              <a:rPr lang="en-US" altLang="x-none" sz="3704" dirty="0"/>
              <a:t>Academy for Social-Emotional Learning in Schools:  </a:t>
            </a:r>
            <a:r>
              <a:rPr lang="en-US" altLang="x-none" sz="3704" i="1" dirty="0" err="1">
                <a:solidFill>
                  <a:srgbClr val="FFFF00"/>
                </a:solidFill>
              </a:rPr>
              <a:t>SELinSchools.org</a:t>
            </a:r>
            <a:endParaRPr lang="en-US" altLang="x-none" sz="3704" i="1" dirty="0">
              <a:solidFill>
                <a:srgbClr val="FFFF00"/>
              </a:solidFill>
            </a:endParaRPr>
          </a:p>
        </p:txBody>
      </p:sp>
      <p:sp>
        <p:nvSpPr>
          <p:cNvPr id="81922" name="Content Placeholder 2"/>
          <p:cNvSpPr>
            <a:spLocks noGrp="1"/>
          </p:cNvSpPr>
          <p:nvPr>
            <p:ph idx="1"/>
          </p:nvPr>
        </p:nvSpPr>
        <p:spPr>
          <a:xfrm>
            <a:off x="274638" y="1422400"/>
            <a:ext cx="8594725" cy="4330700"/>
          </a:xfrm>
        </p:spPr>
        <p:txBody>
          <a:bodyPr/>
          <a:lstStyle/>
          <a:p>
            <a:pPr>
              <a:defRPr/>
            </a:pPr>
            <a:r>
              <a:rPr lang="en-US" altLang="x-none"/>
              <a:t> </a:t>
            </a:r>
            <a:r>
              <a:rPr lang="en-US" altLang="x-none" sz="1852"/>
              <a:t>Overarching goals are to address the gap in professional development of school leaders and diverse education professionals that exists today and to create a community for on-going mentoring, resource support, and sharing of experiences from walking the talk! </a:t>
            </a:r>
          </a:p>
          <a:p>
            <a:pPr>
              <a:defRPr/>
            </a:pPr>
            <a:r>
              <a:rPr lang="en-US" altLang="x-none" sz="2222"/>
              <a:t>The Academy offers a two certificate programs connected to a virtual Professional Learning Community:</a:t>
            </a:r>
          </a:p>
          <a:p>
            <a:pPr>
              <a:defRPr/>
            </a:pPr>
            <a:r>
              <a:rPr lang="en-US" altLang="x-none" sz="2222"/>
              <a:t> </a:t>
            </a:r>
            <a:r>
              <a:rPr lang="en-US" altLang="x-none" sz="2222">
                <a:latin typeface="Comic Sans MS" charset="0"/>
              </a:rPr>
              <a:t>Certificate for School Leadership in Social-Emotional Learning and Character Development. (SELinSchools.org)</a:t>
            </a:r>
          </a:p>
          <a:p>
            <a:pPr>
              <a:defRPr/>
            </a:pPr>
            <a:r>
              <a:rPr lang="en-US" altLang="x-none" sz="2222">
                <a:latin typeface="Comic Sans MS" charset="0"/>
              </a:rPr>
              <a:t> Certificate for Direct Instruction of Social-Emotional Learning and Character Development. (sel.rutgers.edu)</a:t>
            </a:r>
          </a:p>
          <a:p>
            <a:pPr>
              <a:defRPr/>
            </a:pPr>
            <a:r>
              <a:rPr lang="en-US" altLang="x-none" sz="2222"/>
              <a:t>Academy Overview Video:  </a:t>
            </a:r>
            <a:r>
              <a:rPr lang="en-US" altLang="x-none" sz="2222">
                <a:hlinkClick r:id="rId4"/>
              </a:rPr>
              <a:t>http://novo.cse.edu/</a:t>
            </a:r>
            <a:endParaRPr lang="en-US" altLang="x-none" sz="2222"/>
          </a:p>
          <a:p>
            <a:pPr>
              <a:defRPr/>
            </a:pPr>
            <a:endParaRPr lang="en-US" altLang="x-none"/>
          </a:p>
        </p:txBody>
      </p:sp>
      <p:sp>
        <p:nvSpPr>
          <p:cNvPr id="81923" name="Slide Number Placeholder 4"/>
          <p:cNvSpPr>
            <a:spLocks noGrp="1"/>
          </p:cNvSpPr>
          <p:nvPr>
            <p:ph type="sldNum" sz="quarter" idx="12"/>
          </p:nvPr>
        </p:nvSpPr>
        <p:spPr>
          <a:xfrm>
            <a:off x="3124200" y="6213475"/>
            <a:ext cx="2895600" cy="452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148">
                <a:solidFill>
                  <a:schemeClr val="tx1"/>
                </a:solidFill>
                <a:latin typeface="Arial" charset="0"/>
                <a:ea typeface="Osaka" charset="-128"/>
              </a:defRPr>
            </a:lvl1pPr>
            <a:lvl2pPr marL="737873" indent="-283685">
              <a:spcBef>
                <a:spcPct val="20000"/>
              </a:spcBef>
              <a:buChar char="–"/>
              <a:defRPr sz="2778">
                <a:solidFill>
                  <a:schemeClr val="tx1"/>
                </a:solidFill>
                <a:latin typeface="Arial" charset="0"/>
                <a:ea typeface="Osaka" charset="-128"/>
              </a:defRPr>
            </a:lvl2pPr>
            <a:lvl3pPr marL="1136207" indent="-226359">
              <a:spcBef>
                <a:spcPct val="20000"/>
              </a:spcBef>
              <a:buChar char="•"/>
              <a:defRPr sz="2407">
                <a:solidFill>
                  <a:schemeClr val="tx1"/>
                </a:solidFill>
                <a:latin typeface="Arial" charset="0"/>
                <a:ea typeface="Osaka" charset="-128"/>
              </a:defRPr>
            </a:lvl3pPr>
            <a:lvl4pPr marL="1590395" indent="-226359">
              <a:spcBef>
                <a:spcPct val="20000"/>
              </a:spcBef>
              <a:buChar char="–"/>
              <a:defRPr sz="1944">
                <a:solidFill>
                  <a:schemeClr val="tx1"/>
                </a:solidFill>
                <a:latin typeface="Arial" charset="0"/>
                <a:ea typeface="Osaka" charset="-128"/>
              </a:defRPr>
            </a:lvl4pPr>
            <a:lvl5pPr marL="2046054" indent="-226359">
              <a:spcBef>
                <a:spcPct val="20000"/>
              </a:spcBef>
              <a:buChar char="»"/>
              <a:defRPr sz="1944">
                <a:solidFill>
                  <a:schemeClr val="tx1"/>
                </a:solidFill>
                <a:latin typeface="Arial" charset="0"/>
                <a:ea typeface="Osaka" charset="-128"/>
              </a:defRPr>
            </a:lvl5pPr>
            <a:lvl6pPr marL="2469375" indent="-226359" eaLnBrk="0" fontAlgn="base" hangingPunct="0">
              <a:spcBef>
                <a:spcPct val="20000"/>
              </a:spcBef>
              <a:spcAft>
                <a:spcPct val="0"/>
              </a:spcAft>
              <a:buChar char="»"/>
              <a:defRPr sz="1944">
                <a:solidFill>
                  <a:schemeClr val="tx1"/>
                </a:solidFill>
                <a:latin typeface="Arial" charset="0"/>
                <a:ea typeface="Osaka" charset="-128"/>
              </a:defRPr>
            </a:lvl6pPr>
            <a:lvl7pPr marL="2892697" indent="-226359" eaLnBrk="0" fontAlgn="base" hangingPunct="0">
              <a:spcBef>
                <a:spcPct val="20000"/>
              </a:spcBef>
              <a:spcAft>
                <a:spcPct val="0"/>
              </a:spcAft>
              <a:buChar char="»"/>
              <a:defRPr sz="1944">
                <a:solidFill>
                  <a:schemeClr val="tx1"/>
                </a:solidFill>
                <a:latin typeface="Arial" charset="0"/>
                <a:ea typeface="Osaka" charset="-128"/>
              </a:defRPr>
            </a:lvl7pPr>
            <a:lvl8pPr marL="3316018" indent="-226359" eaLnBrk="0" fontAlgn="base" hangingPunct="0">
              <a:spcBef>
                <a:spcPct val="20000"/>
              </a:spcBef>
              <a:spcAft>
                <a:spcPct val="0"/>
              </a:spcAft>
              <a:buChar char="»"/>
              <a:defRPr sz="1944">
                <a:solidFill>
                  <a:schemeClr val="tx1"/>
                </a:solidFill>
                <a:latin typeface="Arial" charset="0"/>
                <a:ea typeface="Osaka" charset="-128"/>
              </a:defRPr>
            </a:lvl8pPr>
            <a:lvl9pPr marL="3739340" indent="-226359" eaLnBrk="0" fontAlgn="base" hangingPunct="0">
              <a:spcBef>
                <a:spcPct val="20000"/>
              </a:spcBef>
              <a:spcAft>
                <a:spcPct val="0"/>
              </a:spcAft>
              <a:buChar char="»"/>
              <a:defRPr sz="1944">
                <a:solidFill>
                  <a:schemeClr val="tx1"/>
                </a:solidFill>
                <a:latin typeface="Arial" charset="0"/>
                <a:ea typeface="Osaka" charset="-128"/>
              </a:defRPr>
            </a:lvl9pPr>
          </a:lstStyle>
          <a:p>
            <a:pPr algn="ctr">
              <a:spcBef>
                <a:spcPct val="0"/>
              </a:spcBef>
              <a:buFontTx/>
              <a:buNone/>
              <a:defRPr/>
            </a:pPr>
            <a:endParaRPr lang="x-none" altLang="x-none" sz="1389">
              <a:solidFill>
                <a:srgbClr val="10167F"/>
              </a:solidFill>
            </a:endParaRPr>
          </a:p>
        </p:txBody>
      </p:sp>
      <p:sp>
        <p:nvSpPr>
          <p:cNvPr id="81924" name="TextBox 5"/>
          <p:cNvSpPr txBox="1">
            <a:spLocks noChangeArrowheads="1"/>
          </p:cNvSpPr>
          <p:nvPr/>
        </p:nvSpPr>
        <p:spPr bwMode="auto">
          <a:xfrm>
            <a:off x="3660775" y="4975225"/>
            <a:ext cx="184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6" tIns="45474" rIns="90946" bIns="45474">
            <a:spAutoFit/>
          </a:bodyPr>
          <a:lstStyle>
            <a:lvl1pPr>
              <a:spcBef>
                <a:spcPct val="20000"/>
              </a:spcBef>
              <a:buChar char="•"/>
              <a:defRPr sz="3400">
                <a:solidFill>
                  <a:schemeClr val="tx1"/>
                </a:solidFill>
                <a:latin typeface="Arial" charset="0"/>
                <a:ea typeface="Osaka" charset="-128"/>
              </a:defRPr>
            </a:lvl1pPr>
            <a:lvl2pPr marL="742950" indent="-285750">
              <a:spcBef>
                <a:spcPct val="20000"/>
              </a:spcBef>
              <a:buChar char="–"/>
              <a:defRPr sz="3000">
                <a:solidFill>
                  <a:schemeClr val="tx1"/>
                </a:solidFill>
                <a:latin typeface="Arial" charset="0"/>
                <a:ea typeface="Osaka" charset="-128"/>
              </a:defRPr>
            </a:lvl2pPr>
            <a:lvl3pPr marL="1143000" indent="-228600">
              <a:spcBef>
                <a:spcPct val="20000"/>
              </a:spcBef>
              <a:buChar char="•"/>
              <a:defRPr sz="2600">
                <a:solidFill>
                  <a:schemeClr val="tx1"/>
                </a:solidFill>
                <a:latin typeface="Arial" charset="0"/>
                <a:ea typeface="Osaka" charset="-128"/>
              </a:defRPr>
            </a:lvl3pPr>
            <a:lvl4pPr marL="1600200" indent="-228600">
              <a:spcBef>
                <a:spcPct val="20000"/>
              </a:spcBef>
              <a:buChar char="–"/>
              <a:defRPr sz="2100">
                <a:solidFill>
                  <a:schemeClr val="tx1"/>
                </a:solidFill>
                <a:latin typeface="Arial" charset="0"/>
                <a:ea typeface="Osaka" charset="-128"/>
              </a:defRPr>
            </a:lvl4pPr>
            <a:lvl5pPr marL="2057400" indent="-228600">
              <a:spcBef>
                <a:spcPct val="20000"/>
              </a:spcBef>
              <a:buChar char="»"/>
              <a:defRPr sz="2100">
                <a:solidFill>
                  <a:schemeClr val="tx1"/>
                </a:solidFill>
                <a:latin typeface="Arial" charset="0"/>
                <a:ea typeface="Osaka" charset="-128"/>
              </a:defRPr>
            </a:lvl5pPr>
            <a:lvl6pPr marL="2514600" indent="-228600" eaLnBrk="0" fontAlgn="base" hangingPunct="0">
              <a:spcBef>
                <a:spcPct val="20000"/>
              </a:spcBef>
              <a:spcAft>
                <a:spcPct val="0"/>
              </a:spcAft>
              <a:buChar char="»"/>
              <a:defRPr sz="2100">
                <a:solidFill>
                  <a:schemeClr val="tx1"/>
                </a:solidFill>
                <a:latin typeface="Arial" charset="0"/>
                <a:ea typeface="Osaka" charset="-128"/>
              </a:defRPr>
            </a:lvl6pPr>
            <a:lvl7pPr marL="2971800" indent="-228600" eaLnBrk="0" fontAlgn="base" hangingPunct="0">
              <a:spcBef>
                <a:spcPct val="20000"/>
              </a:spcBef>
              <a:spcAft>
                <a:spcPct val="0"/>
              </a:spcAft>
              <a:buChar char="»"/>
              <a:defRPr sz="2100">
                <a:solidFill>
                  <a:schemeClr val="tx1"/>
                </a:solidFill>
                <a:latin typeface="Arial" charset="0"/>
                <a:ea typeface="Osaka" charset="-128"/>
              </a:defRPr>
            </a:lvl7pPr>
            <a:lvl8pPr marL="3429000" indent="-228600" eaLnBrk="0" fontAlgn="base" hangingPunct="0">
              <a:spcBef>
                <a:spcPct val="20000"/>
              </a:spcBef>
              <a:spcAft>
                <a:spcPct val="0"/>
              </a:spcAft>
              <a:buChar char="»"/>
              <a:defRPr sz="2100">
                <a:solidFill>
                  <a:schemeClr val="tx1"/>
                </a:solidFill>
                <a:latin typeface="Arial" charset="0"/>
                <a:ea typeface="Osaka" charset="-128"/>
              </a:defRPr>
            </a:lvl8pPr>
            <a:lvl9pPr marL="3886200" indent="-228600" eaLnBrk="0" fontAlgn="base" hangingPunct="0">
              <a:spcBef>
                <a:spcPct val="20000"/>
              </a:spcBef>
              <a:spcAft>
                <a:spcPct val="0"/>
              </a:spcAft>
              <a:buChar char="»"/>
              <a:defRPr sz="2100">
                <a:solidFill>
                  <a:schemeClr val="tx1"/>
                </a:solidFill>
                <a:latin typeface="Arial" charset="0"/>
                <a:ea typeface="Osaka" charset="-128"/>
              </a:defRPr>
            </a:lvl9pPr>
          </a:lstStyle>
          <a:p>
            <a:pPr eaLnBrk="1" hangingPunct="1">
              <a:spcBef>
                <a:spcPct val="0"/>
              </a:spcBef>
              <a:buFontTx/>
              <a:buNone/>
              <a:defRPr/>
            </a:pPr>
            <a:endParaRPr lang="x-none" altLang="x-none" sz="2222" smtClean="0">
              <a:ea typeface="ＭＳ Ｐゴシック" charset="-128"/>
            </a:endParaRPr>
          </a:p>
        </p:txBody>
      </p:sp>
      <p:graphicFrame>
        <p:nvGraphicFramePr>
          <p:cNvPr id="80901" name="Object 4"/>
          <p:cNvGraphicFramePr>
            <a:graphicFrameLocks noChangeAspect="1"/>
          </p:cNvGraphicFramePr>
          <p:nvPr/>
        </p:nvGraphicFramePr>
        <p:xfrm>
          <a:off x="914400" y="5686425"/>
          <a:ext cx="7467600" cy="1128713"/>
        </p:xfrm>
        <a:graphic>
          <a:graphicData uri="http://schemas.openxmlformats.org/presentationml/2006/ole">
            <mc:AlternateContent xmlns:mc="http://schemas.openxmlformats.org/markup-compatibility/2006">
              <mc:Choice xmlns:v="urn:schemas-microsoft-com:vml" Requires="v">
                <p:oleObj spid="_x0000_s11324" name="Document" r:id="rId5" imgW="5943381" imgH="1358850" progId="Word.Document.12">
                  <p:embed/>
                </p:oleObj>
              </mc:Choice>
              <mc:Fallback>
                <p:oleObj name="Document" r:id="rId5" imgW="5943381" imgH="135885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686425"/>
                        <a:ext cx="7467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20668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551198" y="188640"/>
            <a:ext cx="7769681" cy="1080121"/>
          </a:xfrm>
        </p:spPr>
        <p:txBody>
          <a:bodyPr/>
          <a:lstStyle/>
          <a:p>
            <a:r>
              <a:rPr lang="en-US" altLang="x-none" sz="3704" dirty="0">
                <a:solidFill>
                  <a:srgbClr val="FFFF00"/>
                </a:solidFill>
              </a:rPr>
              <a:t>The Possibilities for Youth Action Are Greater Than We Might Realize</a:t>
            </a:r>
          </a:p>
        </p:txBody>
      </p:sp>
      <p:pic>
        <p:nvPicPr>
          <p:cNvPr id="675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752" b="8752"/>
          <a:stretch>
            <a:fillRect/>
          </a:stretch>
        </p:blipFill>
        <p:spPr/>
      </p:pic>
    </p:spTree>
    <p:extLst>
      <p:ext uri="{BB962C8B-B14F-4D97-AF65-F5344CB8AC3E}">
        <p14:creationId xmlns:p14="http://schemas.microsoft.com/office/powerpoint/2010/main" val="54149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6"/>
          <p:cNvSpPr>
            <a:spLocks noGrp="1"/>
          </p:cNvSpPr>
          <p:nvPr>
            <p:ph idx="1"/>
          </p:nvPr>
        </p:nvSpPr>
        <p:spPr>
          <a:xfrm>
            <a:off x="808423" y="1644590"/>
            <a:ext cx="7300796" cy="4415460"/>
          </a:xfrm>
        </p:spPr>
        <p:txBody>
          <a:bodyPr/>
          <a:lstStyle/>
          <a:p>
            <a:pPr marL="0" indent="0" algn="ctr">
              <a:buNone/>
              <a:defRPr/>
            </a:pPr>
            <a:r>
              <a:rPr lang="en-US" altLang="x-none" dirty="0">
                <a:solidFill>
                  <a:schemeClr val="tx1">
                    <a:lumMod val="85000"/>
                  </a:schemeClr>
                </a:solidFill>
              </a:rPr>
              <a:t>We are preparing our students for an uncertain future!  But one constant will be the importance of caring interpersonal </a:t>
            </a:r>
            <a:r>
              <a:rPr lang="en-US" altLang="x-none" dirty="0" smtClean="0">
                <a:solidFill>
                  <a:schemeClr val="tx1">
                    <a:lumMod val="85000"/>
                  </a:schemeClr>
                </a:solidFill>
              </a:rPr>
              <a:t>relationships, civil discourse, and a commitment to democratic citizenship and the </a:t>
            </a:r>
          </a:p>
          <a:p>
            <a:pPr marL="0" indent="0" algn="ctr">
              <a:buNone/>
              <a:defRPr/>
            </a:pPr>
            <a:r>
              <a:rPr lang="en-US" altLang="x-none" dirty="0" smtClean="0">
                <a:solidFill>
                  <a:schemeClr val="tx1">
                    <a:lumMod val="85000"/>
                  </a:schemeClr>
                </a:solidFill>
              </a:rPr>
              <a:t>skills to enact it.</a:t>
            </a:r>
            <a:endParaRPr lang="en-US" altLang="x-none" dirty="0">
              <a:solidFill>
                <a:schemeClr val="tx1">
                  <a:lumMod val="85000"/>
                </a:schemeClr>
              </a:solidFill>
            </a:endParaRPr>
          </a:p>
        </p:txBody>
      </p:sp>
    </p:spTree>
    <p:extLst>
      <p:ext uri="{BB962C8B-B14F-4D97-AF65-F5344CB8AC3E}">
        <p14:creationId xmlns:p14="http://schemas.microsoft.com/office/powerpoint/2010/main" val="1625643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ctrTitle"/>
          </p:nvPr>
        </p:nvSpPr>
        <p:spPr>
          <a:xfrm>
            <a:off x="357176" y="418727"/>
            <a:ext cx="8354685" cy="1430174"/>
          </a:xfrm>
        </p:spPr>
        <p:txBody>
          <a:bodyPr/>
          <a:lstStyle/>
          <a:p>
            <a:pPr>
              <a:defRPr/>
            </a:pPr>
            <a:r>
              <a:rPr lang="en-US" altLang="x-none" sz="3951" b="1">
                <a:latin typeface="Papyrus" charset="0"/>
                <a:ea typeface="Papyrus" charset="0"/>
                <a:cs typeface="Papyrus" charset="0"/>
              </a:rPr>
              <a:t>The Paths to Purpose:  </a:t>
            </a:r>
            <a:br>
              <a:rPr lang="en-US" altLang="x-none" sz="3951" b="1">
                <a:latin typeface="Papyrus" charset="0"/>
                <a:ea typeface="Papyrus" charset="0"/>
                <a:cs typeface="Papyrus" charset="0"/>
              </a:rPr>
            </a:br>
            <a:r>
              <a:rPr lang="en-US" altLang="x-none" sz="3951" b="1">
                <a:latin typeface="Papyrus" charset="0"/>
                <a:ea typeface="Papyrus" charset="0"/>
                <a:cs typeface="Papyrus" charset="0"/>
              </a:rPr>
              <a:t>Service, Inspiration, Finding a Calling</a:t>
            </a:r>
          </a:p>
        </p:txBody>
      </p:sp>
      <p:sp>
        <p:nvSpPr>
          <p:cNvPr id="22531" name="Subtitle 3"/>
          <p:cNvSpPr>
            <a:spLocks noGrp="1"/>
          </p:cNvSpPr>
          <p:nvPr>
            <p:ph type="subTitle" idx="1"/>
          </p:nvPr>
        </p:nvSpPr>
        <p:spPr>
          <a:xfrm>
            <a:off x="357176" y="1923864"/>
            <a:ext cx="8278252" cy="4741769"/>
          </a:xfrm>
        </p:spPr>
        <p:txBody>
          <a:bodyPr/>
          <a:lstStyle/>
          <a:p>
            <a:pPr>
              <a:defRPr/>
            </a:pPr>
            <a:r>
              <a:rPr lang="en-US" sz="2766" i="1" dirty="0"/>
              <a:t>One thing I know: The only ones among you who will be really happy are those who will have sought and found how to serve.</a:t>
            </a:r>
            <a:endParaRPr lang="en-US" sz="2766" dirty="0"/>
          </a:p>
          <a:p>
            <a:pPr>
              <a:defRPr/>
            </a:pPr>
            <a:r>
              <a:rPr lang="en-US" sz="2766" dirty="0">
                <a:solidFill>
                  <a:srgbClr val="FFFF00"/>
                </a:solidFill>
              </a:rPr>
              <a:t>Albert Schweitzer</a:t>
            </a:r>
          </a:p>
          <a:p>
            <a:pPr>
              <a:defRPr/>
            </a:pPr>
            <a:r>
              <a:rPr lang="en-US" sz="2766" dirty="0"/>
              <a:t>It did not really matter what we expected from life, but rather what life expected of us.</a:t>
            </a:r>
          </a:p>
          <a:p>
            <a:pPr>
              <a:defRPr/>
            </a:pPr>
            <a:r>
              <a:rPr lang="en-US" sz="2766" dirty="0">
                <a:solidFill>
                  <a:srgbClr val="FFFF00"/>
                </a:solidFill>
              </a:rPr>
              <a:t>Viktor </a:t>
            </a:r>
            <a:r>
              <a:rPr lang="en-US" sz="2766" dirty="0" err="1">
                <a:solidFill>
                  <a:srgbClr val="FFFF00"/>
                </a:solidFill>
              </a:rPr>
              <a:t>Frankl</a:t>
            </a:r>
            <a:endParaRPr lang="en-US" sz="2766" dirty="0">
              <a:solidFill>
                <a:srgbClr val="FFFF00"/>
              </a:solidFill>
            </a:endParaRPr>
          </a:p>
          <a:p>
            <a:pPr>
              <a:defRPr/>
            </a:pPr>
            <a:r>
              <a:rPr lang="en-US" sz="2766" i="1" dirty="0"/>
              <a:t>Everyone can be great because everyone can serve.</a:t>
            </a:r>
            <a:endParaRPr lang="en-US" sz="2766" dirty="0"/>
          </a:p>
          <a:p>
            <a:pPr>
              <a:defRPr/>
            </a:pPr>
            <a:r>
              <a:rPr lang="en-US" sz="2766" dirty="0">
                <a:solidFill>
                  <a:srgbClr val="FFFF00"/>
                </a:solidFill>
              </a:rPr>
              <a:t>Martin Luther King, Jr.</a:t>
            </a:r>
          </a:p>
          <a:p>
            <a:pPr>
              <a:defRPr/>
            </a:pPr>
            <a:endParaRPr lang="en-US" sz="2766" dirty="0"/>
          </a:p>
          <a:p>
            <a:pPr>
              <a:buFont typeface="Arial" charset="0"/>
              <a:buChar char="•"/>
              <a:defRPr/>
            </a:pPr>
            <a:endParaRPr lang="en-US" dirty="0"/>
          </a:p>
        </p:txBody>
      </p:sp>
    </p:spTree>
    <p:extLst>
      <p:ext uri="{BB962C8B-B14F-4D97-AF65-F5344CB8AC3E}">
        <p14:creationId xmlns:p14="http://schemas.microsoft.com/office/powerpoint/2010/main" val="1851015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508572" y="386389"/>
            <a:ext cx="8126857" cy="1236153"/>
          </a:xfrm>
        </p:spPr>
        <p:txBody>
          <a:bodyPr/>
          <a:lstStyle/>
          <a:p>
            <a:pPr>
              <a:defRPr/>
            </a:pPr>
            <a:r>
              <a:rPr lang="en-US" altLang="x-none" sz="2370" dirty="0">
                <a:ea typeface="ＭＳ Ｐゴシック" charset="-128"/>
              </a:rPr>
              <a:t/>
            </a:r>
            <a:br>
              <a:rPr lang="en-US" altLang="x-none" sz="2370" dirty="0">
                <a:ea typeface="ＭＳ Ｐゴシック" charset="-128"/>
              </a:rPr>
            </a:br>
            <a:r>
              <a:rPr lang="en-US" altLang="x-none" sz="3951" dirty="0">
                <a:ea typeface="ＭＳ Ｐゴシック" charset="-128"/>
              </a:rPr>
              <a:t/>
            </a:r>
            <a:br>
              <a:rPr lang="en-US" altLang="x-none" sz="3951" dirty="0">
                <a:ea typeface="ＭＳ Ｐゴシック" charset="-128"/>
              </a:rPr>
            </a:br>
            <a:r>
              <a:rPr lang="en-US" altLang="x-none" sz="2800" dirty="0" smtClean="0">
                <a:latin typeface="Chalkboard" charset="0"/>
                <a:ea typeface="Chalkboard" charset="0"/>
                <a:cs typeface="Chalkboard" charset="0"/>
              </a:rPr>
              <a:t>Build </a:t>
            </a:r>
            <a:r>
              <a:rPr lang="en-US" altLang="x-none" sz="2800" dirty="0">
                <a:latin typeface="Chalkboard" charset="0"/>
                <a:ea typeface="Chalkboard" charset="0"/>
                <a:cs typeface="Chalkboard" charset="0"/>
              </a:rPr>
              <a:t>Social-Emotional </a:t>
            </a:r>
            <a:r>
              <a:rPr lang="en-US" altLang="x-none" sz="2800" dirty="0" smtClean="0">
                <a:latin typeface="Chalkboard" charset="0"/>
                <a:ea typeface="Chalkboard" charset="0"/>
                <a:cs typeface="Chalkboard" charset="0"/>
              </a:rPr>
              <a:t>Skills and Civility with  the </a:t>
            </a:r>
            <a:r>
              <a:rPr lang="en-US" altLang="x-none" sz="2800" dirty="0">
                <a:latin typeface="Chalkboard" charset="0"/>
                <a:ea typeface="Chalkboard" charset="0"/>
                <a:cs typeface="Chalkboard" charset="0"/>
              </a:rPr>
              <a:t>MOSAIC/STAT Approach</a:t>
            </a:r>
            <a:r>
              <a:rPr lang="en-US" altLang="x-none" sz="1975" u="sng" dirty="0">
                <a:ea typeface="ＭＳ Ｐゴシック" charset="-128"/>
              </a:rPr>
              <a:t/>
            </a:r>
            <a:br>
              <a:rPr lang="en-US" altLang="x-none" sz="1975" u="sng" dirty="0">
                <a:ea typeface="ＭＳ Ｐゴシック" charset="-128"/>
              </a:rPr>
            </a:br>
            <a:r>
              <a:rPr lang="en-US" altLang="x-none" sz="2370" dirty="0">
                <a:ea typeface="ＭＳ Ｐゴシック" charset="-128"/>
              </a:rPr>
              <a:t/>
            </a:r>
            <a:br>
              <a:rPr lang="en-US" altLang="x-none" sz="2370" dirty="0">
                <a:ea typeface="ＭＳ Ｐゴシック" charset="-128"/>
              </a:rPr>
            </a:br>
            <a:endParaRPr lang="en-US" altLang="x-none" sz="2370" dirty="0">
              <a:ea typeface="ＭＳ Ｐゴシック" charset="-128"/>
            </a:endParaRPr>
          </a:p>
        </p:txBody>
      </p:sp>
      <p:sp>
        <p:nvSpPr>
          <p:cNvPr id="48130" name="Content Placeholder 5"/>
          <p:cNvSpPr>
            <a:spLocks noGrp="1"/>
          </p:cNvSpPr>
          <p:nvPr>
            <p:ph idx="1"/>
          </p:nvPr>
        </p:nvSpPr>
        <p:spPr>
          <a:xfrm>
            <a:off x="0" y="1844824"/>
            <a:ext cx="5796136" cy="4398959"/>
          </a:xfrm>
        </p:spPr>
        <p:txBody>
          <a:bodyPr/>
          <a:lstStyle/>
          <a:p>
            <a:r>
              <a:rPr lang="en-US" sz="2800" dirty="0" smtClean="0">
                <a:effectLst/>
                <a:latin typeface="Comic Sans MS" charset="0"/>
                <a:ea typeface="Comic Sans MS" charset="0"/>
                <a:cs typeface="Comic Sans MS" charset="0"/>
              </a:rPr>
              <a:t>The </a:t>
            </a:r>
            <a:r>
              <a:rPr lang="en-US" sz="2800" dirty="0">
                <a:effectLst/>
                <a:latin typeface="Comic Sans MS" charset="0"/>
                <a:ea typeface="Comic Sans MS" charset="0"/>
                <a:cs typeface="Comic Sans MS" charset="0"/>
              </a:rPr>
              <a:t>Rutgers University Social-Emotional and Character Development (SECD) Lab just launched our new and improved website (https://</a:t>
            </a:r>
            <a:r>
              <a:rPr lang="en-US" sz="2800" dirty="0" err="1">
                <a:effectLst/>
                <a:latin typeface="Comic Sans MS" charset="0"/>
                <a:ea typeface="Comic Sans MS" charset="0"/>
                <a:cs typeface="Comic Sans MS" charset="0"/>
              </a:rPr>
              <a:t>www.secdlab.org</a:t>
            </a:r>
            <a:r>
              <a:rPr lang="en-US" sz="2800" dirty="0">
                <a:effectLst/>
                <a:latin typeface="Comic Sans MS" charset="0"/>
                <a:ea typeface="Comic Sans MS" charset="0"/>
                <a:cs typeface="Comic Sans MS" charset="0"/>
              </a:rPr>
              <a:t>/stat) for the Students Taking Action Together (STAT) initiative, also known as </a:t>
            </a:r>
            <a:r>
              <a:rPr lang="en-US" sz="2800" b="1" i="1" dirty="0">
                <a:effectLst/>
                <a:latin typeface="Comic Sans MS" charset="0"/>
                <a:ea typeface="Comic Sans MS" charset="0"/>
                <a:cs typeface="Comic Sans MS" charset="0"/>
              </a:rPr>
              <a:t>The Civility Project. </a:t>
            </a:r>
            <a:r>
              <a:rPr lang="en-US" b="1" i="1" dirty="0">
                <a:effectLst/>
              </a:rPr>
              <a:t> </a:t>
            </a:r>
            <a:endParaRPr lang="en-US" sz="4400" b="1" i="1" dirty="0">
              <a:effectLst/>
            </a:endParaRPr>
          </a:p>
          <a:p>
            <a:r>
              <a:rPr lang="en-US" dirty="0">
                <a:effectLst/>
              </a:rPr>
              <a:t> </a:t>
            </a:r>
            <a:endParaRPr lang="en-US" sz="4400" dirty="0">
              <a:effectLst/>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colorTemperature colorTemp="8459"/>
                    </a14:imgEffect>
                    <a14:imgEffect>
                      <a14:saturation sat="165000"/>
                    </a14:imgEffect>
                    <a14:imgEffect>
                      <a14:brightnessContrast bright="17000" contrast="-13000"/>
                    </a14:imgEffect>
                  </a14:imgLayer>
                </a14:imgProps>
              </a:ext>
            </a:extLst>
          </a:blip>
          <a:stretch>
            <a:fillRect/>
          </a:stretch>
        </p:blipFill>
        <p:spPr>
          <a:xfrm>
            <a:off x="5868144" y="1844823"/>
            <a:ext cx="3168352" cy="4398959"/>
          </a:xfrm>
          <a:prstGeom prst="rect">
            <a:avLst/>
          </a:prstGeom>
          <a:effectLst>
            <a:glow>
              <a:schemeClr val="accent1">
                <a:alpha val="40000"/>
              </a:schemeClr>
            </a:glow>
            <a:outerShdw dist="50800" dir="5400000" algn="ctr" rotWithShape="0">
              <a:srgbClr val="000000">
                <a:alpha val="43137"/>
              </a:srgbClr>
            </a:outerShdw>
            <a:softEdge rad="0"/>
          </a:effectLst>
        </p:spPr>
      </p:pic>
    </p:spTree>
    <p:extLst>
      <p:ext uri="{BB962C8B-B14F-4D97-AF65-F5344CB8AC3E}">
        <p14:creationId xmlns:p14="http://schemas.microsoft.com/office/powerpoint/2010/main" val="112525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7589" y="395208"/>
            <a:ext cx="8617791" cy="1128853"/>
          </a:xfrm>
        </p:spPr>
        <p:txBody>
          <a:bodyPr/>
          <a:lstStyle/>
          <a:p>
            <a:r>
              <a:rPr lang="en-US" altLang="x-none" sz="2963" dirty="0">
                <a:solidFill>
                  <a:srgbClr val="FFFF00"/>
                </a:solidFill>
              </a:rPr>
              <a:t>New Jersey Social Studies Standards Are Forward Looking and are More than SS Standards</a:t>
            </a:r>
          </a:p>
        </p:txBody>
      </p:sp>
      <p:sp>
        <p:nvSpPr>
          <p:cNvPr id="3" name="Content Placeholder 2"/>
          <p:cNvSpPr>
            <a:spLocks noGrp="1"/>
          </p:cNvSpPr>
          <p:nvPr>
            <p:ph idx="1"/>
          </p:nvPr>
        </p:nvSpPr>
        <p:spPr>
          <a:xfrm>
            <a:off x="551198" y="1998827"/>
            <a:ext cx="8184181" cy="4534518"/>
          </a:xfrm>
        </p:spPr>
        <p:txBody>
          <a:bodyPr>
            <a:normAutofit fontScale="62500" lnSpcReduction="20000"/>
          </a:bodyPr>
          <a:lstStyle/>
          <a:p>
            <a:pPr>
              <a:defRPr/>
            </a:pPr>
            <a:r>
              <a:rPr lang="en-US" sz="2963" b="1" dirty="0"/>
              <a:t>Mission</a:t>
            </a:r>
            <a:r>
              <a:rPr lang="en-US" sz="2963" dirty="0"/>
              <a:t>: </a:t>
            </a:r>
            <a:r>
              <a:rPr lang="en-US" sz="2963" i="1" dirty="0"/>
              <a:t>Social studies education provides learners with the knowledge, skills, and perspectives needed to become active, informed citizens and contributing members of local, state, national, and global communities in the digital age. </a:t>
            </a:r>
            <a:endParaRPr lang="en-US" sz="2963" dirty="0"/>
          </a:p>
          <a:p>
            <a:pPr>
              <a:defRPr/>
            </a:pPr>
            <a:r>
              <a:rPr lang="en-US" sz="2963" b="1" dirty="0"/>
              <a:t>Vision: </a:t>
            </a:r>
            <a:r>
              <a:rPr lang="en-US" sz="2963" dirty="0"/>
              <a:t>An education in social studies fosters a population that:</a:t>
            </a:r>
          </a:p>
          <a:p>
            <a:pPr>
              <a:defRPr/>
            </a:pPr>
            <a:r>
              <a:rPr lang="en-US" sz="2963" dirty="0"/>
              <a:t>Is civic minded, globally aware, and socially responsible.</a:t>
            </a:r>
          </a:p>
          <a:p>
            <a:pPr>
              <a:defRPr/>
            </a:pPr>
            <a:r>
              <a:rPr lang="en-US" sz="2963" dirty="0"/>
              <a:t>Exemplifies fundamental values of American citizenship through active participation in local and global communities.</a:t>
            </a:r>
          </a:p>
          <a:p>
            <a:pPr>
              <a:defRPr/>
            </a:pPr>
            <a:r>
              <a:rPr lang="en-US" sz="2963" dirty="0"/>
              <a:t>Makes informed decisions about local, state, national, and global events based on inquiry and analysis.</a:t>
            </a:r>
          </a:p>
          <a:p>
            <a:pPr>
              <a:defRPr/>
            </a:pPr>
            <a:r>
              <a:rPr lang="en-US" sz="2963" dirty="0"/>
              <a:t>Considers multiple perspectives, values diversity, and promotes cultural understanding.</a:t>
            </a:r>
          </a:p>
          <a:p>
            <a:pPr>
              <a:defRPr/>
            </a:pPr>
            <a:r>
              <a:rPr lang="en-US" sz="2963" dirty="0"/>
              <a:t>Recognizes the implications of an interconnected global economy.</a:t>
            </a:r>
          </a:p>
          <a:p>
            <a:pPr>
              <a:defRPr/>
            </a:pPr>
            <a:r>
              <a:rPr lang="en-US" sz="2963" dirty="0"/>
              <a:t>Appreciates the global dynamics between people, places, and resources.</a:t>
            </a:r>
          </a:p>
          <a:p>
            <a:pPr>
              <a:defRPr/>
            </a:pPr>
            <a:r>
              <a:rPr lang="en-US" sz="2963" dirty="0"/>
              <a:t>Utilizes emerging technologies to communicate and collaborate on career and personal matters with citizens of other world regions. </a:t>
            </a:r>
          </a:p>
          <a:p>
            <a:pPr>
              <a:defRPr/>
            </a:pPr>
            <a:endParaRPr lang="en-US" b="1" dirty="0">
              <a:solidFill>
                <a:srgbClr val="002060"/>
              </a:solidFill>
            </a:endParaRPr>
          </a:p>
        </p:txBody>
      </p:sp>
    </p:spTree>
    <p:extLst>
      <p:ext uri="{BB962C8B-B14F-4D97-AF65-F5344CB8AC3E}">
        <p14:creationId xmlns:p14="http://schemas.microsoft.com/office/powerpoint/2010/main" val="626889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508572" y="386389"/>
            <a:ext cx="8126857" cy="1387549"/>
          </a:xfrm>
        </p:spPr>
        <p:txBody>
          <a:bodyPr/>
          <a:lstStyle/>
          <a:p>
            <a:pPr algn="l">
              <a:defRPr/>
            </a:pPr>
            <a:r>
              <a:rPr lang="en-US" altLang="x-none" sz="2370" dirty="0">
                <a:ea typeface="ＭＳ Ｐゴシック" charset="-128"/>
              </a:rPr>
              <a:t/>
            </a:r>
            <a:br>
              <a:rPr lang="en-US" altLang="x-none" sz="2370" dirty="0">
                <a:ea typeface="ＭＳ Ｐゴシック" charset="-128"/>
              </a:rPr>
            </a:br>
            <a:r>
              <a:rPr lang="en-US" altLang="x-none" sz="3951" dirty="0">
                <a:ea typeface="ＭＳ Ｐゴシック" charset="-128"/>
              </a:rPr>
              <a:t/>
            </a:r>
            <a:br>
              <a:rPr lang="en-US" altLang="x-none" sz="3951" dirty="0">
                <a:ea typeface="ＭＳ Ｐゴシック" charset="-128"/>
              </a:rPr>
            </a:br>
            <a:r>
              <a:rPr lang="en-US" sz="2800" dirty="0">
                <a:effectLst/>
                <a:latin typeface="Chalkboard" charset="0"/>
                <a:ea typeface="Chalkboard" charset="0"/>
                <a:cs typeface="Chalkboard" charset="0"/>
              </a:rPr>
              <a:t> Highlights </a:t>
            </a:r>
            <a:r>
              <a:rPr lang="en-US" sz="2800" dirty="0" smtClean="0">
                <a:effectLst/>
                <a:latin typeface="Chalkboard" charset="0"/>
                <a:ea typeface="Chalkboard" charset="0"/>
                <a:cs typeface="Chalkboard" charset="0"/>
              </a:rPr>
              <a:t>of </a:t>
            </a:r>
            <a:r>
              <a:rPr lang="en-US" altLang="x-none" sz="2800" dirty="0" smtClean="0">
                <a:latin typeface="Chalkboard" charset="0"/>
                <a:ea typeface="Chalkboard" charset="0"/>
                <a:cs typeface="Chalkboard" charset="0"/>
              </a:rPr>
              <a:t>the </a:t>
            </a:r>
            <a:br>
              <a:rPr lang="en-US" altLang="x-none" sz="2800" dirty="0" smtClean="0">
                <a:latin typeface="Chalkboard" charset="0"/>
                <a:ea typeface="Chalkboard" charset="0"/>
                <a:cs typeface="Chalkboard" charset="0"/>
              </a:rPr>
            </a:br>
            <a:r>
              <a:rPr lang="en-US" altLang="x-none" sz="2800" dirty="0" smtClean="0">
                <a:latin typeface="Chalkboard" charset="0"/>
                <a:ea typeface="Chalkboard" charset="0"/>
                <a:cs typeface="Chalkboard" charset="0"/>
              </a:rPr>
              <a:t>MOSAIC/STAT </a:t>
            </a:r>
            <a:br>
              <a:rPr lang="en-US" altLang="x-none" sz="2800" dirty="0" smtClean="0">
                <a:latin typeface="Chalkboard" charset="0"/>
                <a:ea typeface="Chalkboard" charset="0"/>
                <a:cs typeface="Chalkboard" charset="0"/>
              </a:rPr>
            </a:br>
            <a:r>
              <a:rPr lang="en-US" altLang="x-none" sz="2800" dirty="0" smtClean="0">
                <a:latin typeface="Chalkboard" charset="0"/>
                <a:ea typeface="Chalkboard" charset="0"/>
                <a:cs typeface="Chalkboard" charset="0"/>
              </a:rPr>
              <a:t>Approach</a:t>
            </a:r>
            <a:r>
              <a:rPr lang="en-US" altLang="x-none" sz="1975" u="sng" dirty="0">
                <a:ea typeface="ＭＳ Ｐゴシック" charset="-128"/>
              </a:rPr>
              <a:t/>
            </a:r>
            <a:br>
              <a:rPr lang="en-US" altLang="x-none" sz="1975" u="sng" dirty="0">
                <a:ea typeface="ＭＳ Ｐゴシック" charset="-128"/>
              </a:rPr>
            </a:br>
            <a:r>
              <a:rPr lang="en-US" altLang="x-none" sz="2370" dirty="0">
                <a:ea typeface="ＭＳ Ｐゴシック" charset="-128"/>
              </a:rPr>
              <a:t/>
            </a:r>
            <a:br>
              <a:rPr lang="en-US" altLang="x-none" sz="2370" dirty="0">
                <a:ea typeface="ＭＳ Ｐゴシック" charset="-128"/>
              </a:rPr>
            </a:br>
            <a:endParaRPr lang="en-US" altLang="x-none" sz="2370" dirty="0">
              <a:ea typeface="ＭＳ Ｐゴシック" charset="-128"/>
            </a:endParaRPr>
          </a:p>
        </p:txBody>
      </p:sp>
      <p:sp>
        <p:nvSpPr>
          <p:cNvPr id="48130" name="Content Placeholder 5"/>
          <p:cNvSpPr>
            <a:spLocks noGrp="1"/>
          </p:cNvSpPr>
          <p:nvPr>
            <p:ph idx="1"/>
          </p:nvPr>
        </p:nvSpPr>
        <p:spPr>
          <a:xfrm>
            <a:off x="127878" y="1971686"/>
            <a:ext cx="8507551" cy="4553657"/>
          </a:xfrm>
        </p:spPr>
        <p:txBody>
          <a:bodyPr/>
          <a:lstStyle/>
          <a:p>
            <a:r>
              <a:rPr lang="en-US" sz="2800" dirty="0" smtClean="0">
                <a:effectLst/>
                <a:latin typeface="Comic Sans MS" charset="0"/>
                <a:ea typeface="Comic Sans MS" charset="0"/>
                <a:cs typeface="Comic Sans MS" charset="0"/>
              </a:rPr>
              <a:t>Increases </a:t>
            </a:r>
            <a:r>
              <a:rPr lang="en-US" sz="2800" dirty="0">
                <a:effectLst/>
                <a:latin typeface="Comic Sans MS" charset="0"/>
                <a:ea typeface="Comic Sans MS" charset="0"/>
                <a:cs typeface="Comic Sans MS" charset="0"/>
              </a:rPr>
              <a:t>students' perspective-taking, empathy, problem solving, communication, emotion regulation, and civic engagement</a:t>
            </a:r>
          </a:p>
          <a:p>
            <a:pPr lvl="0"/>
            <a:r>
              <a:rPr lang="en-US" sz="2800" dirty="0">
                <a:effectLst/>
                <a:latin typeface="Comic Sans MS" charset="0"/>
                <a:ea typeface="Comic Sans MS" charset="0"/>
                <a:cs typeface="Comic Sans MS" charset="0"/>
              </a:rPr>
              <a:t>Works within existing content for history, current events, and school-related issues</a:t>
            </a:r>
          </a:p>
          <a:p>
            <a:pPr lvl="0"/>
            <a:r>
              <a:rPr lang="en-US" sz="2800" dirty="0">
                <a:effectLst/>
                <a:latin typeface="Comic Sans MS" charset="0"/>
                <a:ea typeface="Comic Sans MS" charset="0"/>
                <a:cs typeface="Comic Sans MS" charset="0"/>
              </a:rPr>
              <a:t>Amplifies student voice and empowerment</a:t>
            </a:r>
          </a:p>
          <a:p>
            <a:pPr lvl="0"/>
            <a:r>
              <a:rPr lang="en-US" sz="2800" dirty="0">
                <a:effectLst/>
                <a:latin typeface="Comic Sans MS" charset="0"/>
                <a:ea typeface="Comic Sans MS" charset="0"/>
                <a:cs typeface="Comic Sans MS" charset="0"/>
              </a:rPr>
              <a:t>Opens a pathway to greater participation in the civic life of schools and communities</a:t>
            </a:r>
          </a:p>
          <a:p>
            <a:pPr lvl="0"/>
            <a:r>
              <a:rPr lang="en-US" sz="2800" dirty="0">
                <a:effectLst/>
                <a:latin typeface="Comic Sans MS" charset="0"/>
                <a:ea typeface="Comic Sans MS" charset="0"/>
                <a:cs typeface="Comic Sans MS" charset="0"/>
              </a:rPr>
              <a:t>Meets national and state social studies instruction </a:t>
            </a:r>
            <a:r>
              <a:rPr lang="en-US" sz="2800" dirty="0" smtClean="0">
                <a:effectLst/>
                <a:latin typeface="Comic Sans MS" charset="0"/>
                <a:ea typeface="Comic Sans MS" charset="0"/>
                <a:cs typeface="Comic Sans MS" charset="0"/>
              </a:rPr>
              <a:t>standards</a:t>
            </a:r>
            <a:endParaRPr lang="en-US" sz="2800" dirty="0">
              <a:effectLst/>
              <a:latin typeface="Comic Sans MS" charset="0"/>
              <a:ea typeface="Comic Sans MS" charset="0"/>
              <a:cs typeface="Comic Sans MS"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37000"/>
                    </a14:imgEffect>
                    <a14:imgEffect>
                      <a14:saturation sat="166000"/>
                    </a14:imgEffect>
                    <a14:imgEffect>
                      <a14:brightnessContrast bright="13000"/>
                    </a14:imgEffect>
                  </a14:imgLayer>
                </a14:imgProps>
              </a:ext>
            </a:extLst>
          </a:blip>
          <a:stretch>
            <a:fillRect/>
          </a:stretch>
        </p:blipFill>
        <p:spPr>
          <a:xfrm>
            <a:off x="4038501" y="188640"/>
            <a:ext cx="4925987" cy="1727070"/>
          </a:xfrm>
          <a:prstGeom prst="rect">
            <a:avLst/>
          </a:prstGeom>
        </p:spPr>
      </p:pic>
    </p:spTree>
    <p:extLst>
      <p:ext uri="{BB962C8B-B14F-4D97-AF65-F5344CB8AC3E}">
        <p14:creationId xmlns:p14="http://schemas.microsoft.com/office/powerpoint/2010/main" val="634003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96950" y="1143000"/>
            <a:ext cx="6775450" cy="1905000"/>
          </a:xfrm>
        </p:spPr>
        <p:txBody>
          <a:bodyPr/>
          <a:lstStyle/>
          <a:p>
            <a:r>
              <a:rPr lang="en-US" sz="3600">
                <a:latin typeface="Arial Rounded MT Bold" pitchFamily="-123" charset="0"/>
              </a:rPr>
              <a:t>Small Steps Toward a </a:t>
            </a:r>
            <a:br>
              <a:rPr lang="en-US" sz="3600">
                <a:latin typeface="Arial Rounded MT Bold" pitchFamily="-123" charset="0"/>
              </a:rPr>
            </a:br>
            <a:r>
              <a:rPr lang="en-US" sz="3600">
                <a:latin typeface="Arial Rounded MT Bold" pitchFamily="-123" charset="0"/>
              </a:rPr>
              <a:t>Great Journey</a:t>
            </a:r>
            <a:r>
              <a:rPr lang="en-US" sz="3600"/>
              <a:t>:</a:t>
            </a:r>
            <a:r>
              <a:rPr lang="en-US" sz="3200"/>
              <a:t> </a:t>
            </a:r>
            <a:br>
              <a:rPr lang="en-US" sz="3200"/>
            </a:br>
            <a:r>
              <a:rPr lang="en-US" sz="3200"/>
              <a:t>How Shall We Proceed to Get to Where We Know We Must Go?</a:t>
            </a:r>
            <a:endParaRPr lang="en-US"/>
          </a:p>
        </p:txBody>
      </p:sp>
      <p:pic>
        <p:nvPicPr>
          <p:cNvPr id="174083" name="Picture 3"/>
          <p:cNvPicPr>
            <a:picLocks noGrp="1" noChangeAspect="1" noChangeArrowheads="1"/>
          </p:cNvPicPr>
          <p:nvPr>
            <p:ph type="subTitle" idx="1"/>
          </p:nvPr>
        </p:nvPicPr>
        <p:blipFill>
          <a:blip r:embed="rId2"/>
          <a:srcRect/>
          <a:stretch>
            <a:fillRect/>
          </a:stretch>
        </p:blipFill>
        <p:spPr>
          <a:xfrm>
            <a:off x="1600200" y="3276600"/>
            <a:ext cx="5638800" cy="28956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x-none" b="1" dirty="0" smtClean="0">
                <a:latin typeface="Marker Felt" charset="0"/>
                <a:ea typeface="ＭＳ Ｐゴシック" charset="-128"/>
              </a:rPr>
              <a:t>Courageous Leadership Needed</a:t>
            </a:r>
            <a:endParaRPr lang="en-US" altLang="x-none" b="1" dirty="0">
              <a:latin typeface="Marker Felt" charset="0"/>
              <a:ea typeface="ＭＳ Ｐゴシック" charset="-128"/>
            </a:endParaRPr>
          </a:p>
        </p:txBody>
      </p:sp>
      <p:sp>
        <p:nvSpPr>
          <p:cNvPr id="3" name="Content Placeholder 2"/>
          <p:cNvSpPr>
            <a:spLocks noGrp="1"/>
          </p:cNvSpPr>
          <p:nvPr>
            <p:ph idx="1"/>
          </p:nvPr>
        </p:nvSpPr>
        <p:spPr/>
        <p:txBody>
          <a:bodyPr>
            <a:normAutofit/>
          </a:bodyPr>
          <a:lstStyle/>
          <a:p>
            <a:pPr>
              <a:defRPr/>
            </a:pPr>
            <a:r>
              <a:rPr lang="en-US" dirty="0" smtClean="0"/>
              <a:t>To look into the future with realism and commitment in a short-term political environment requires courage.</a:t>
            </a:r>
          </a:p>
          <a:p>
            <a:pPr>
              <a:defRPr/>
            </a:pPr>
            <a:r>
              <a:rPr lang="en-US" dirty="0" smtClean="0"/>
              <a:t>To change course requires courage</a:t>
            </a:r>
          </a:p>
          <a:p>
            <a:pPr>
              <a:defRPr/>
            </a:pPr>
            <a:r>
              <a:rPr lang="en-US" dirty="0" smtClean="0"/>
              <a:t>To provide the structural, budget, and personnel supports needed requires courage</a:t>
            </a:r>
          </a:p>
          <a:p>
            <a:pPr marL="0" indent="0">
              <a:buFont typeface="Arial" charset="0"/>
              <a:buNone/>
              <a:defRPr/>
            </a:pPr>
            <a:endParaRPr lang="en-US" dirty="0" smtClean="0"/>
          </a:p>
          <a:p>
            <a:pPr>
              <a:defRPr/>
            </a:pPr>
            <a:endParaRPr lang="en-US" dirty="0"/>
          </a:p>
        </p:txBody>
      </p:sp>
    </p:spTree>
    <p:extLst>
      <p:ext uri="{BB962C8B-B14F-4D97-AF65-F5344CB8AC3E}">
        <p14:creationId xmlns:p14="http://schemas.microsoft.com/office/powerpoint/2010/main" val="324680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x-none" b="1" dirty="0" smtClean="0">
                <a:latin typeface="Marker Felt" charset="0"/>
                <a:ea typeface="ＭＳ Ｐゴシック" charset="-128"/>
              </a:rPr>
              <a:t>Courageous Leadership Needed</a:t>
            </a:r>
            <a:endParaRPr lang="en-US" altLang="x-none" b="1" dirty="0">
              <a:latin typeface="Marker Felt" charset="0"/>
              <a:ea typeface="ＭＳ Ｐゴシック" charset="-128"/>
            </a:endParaRPr>
          </a:p>
        </p:txBody>
      </p:sp>
      <p:sp>
        <p:nvSpPr>
          <p:cNvPr id="3" name="Content Placeholder 2"/>
          <p:cNvSpPr>
            <a:spLocks noGrp="1"/>
          </p:cNvSpPr>
          <p:nvPr>
            <p:ph idx="1"/>
          </p:nvPr>
        </p:nvSpPr>
        <p:spPr/>
        <p:txBody>
          <a:bodyPr>
            <a:normAutofit fontScale="92500" lnSpcReduction="10000"/>
          </a:bodyPr>
          <a:lstStyle/>
          <a:p>
            <a:pPr>
              <a:defRPr/>
            </a:pPr>
            <a:r>
              <a:rPr lang="en-US" dirty="0" smtClean="0"/>
              <a:t>For adults to model the changes at the Board level, in the district office, and in all school-related services areas requires courage.</a:t>
            </a:r>
          </a:p>
          <a:p>
            <a:pPr>
              <a:defRPr/>
            </a:pPr>
            <a:r>
              <a:rPr lang="en-US" dirty="0" smtClean="0"/>
              <a:t>To move to an orientation of communities of learners in a spirit of continuous improvement, with no fear of data, and to see one-another as resources with untapped positive potential acting as rainbows in students’ and colleagues’ clouds requires courage.</a:t>
            </a:r>
          </a:p>
          <a:p>
            <a:pPr marL="0" indent="0">
              <a:buFont typeface="Arial" charset="0"/>
              <a:buNone/>
              <a:defRPr/>
            </a:pPr>
            <a:endParaRPr lang="en-US" dirty="0" smtClean="0"/>
          </a:p>
          <a:p>
            <a:pPr>
              <a:defRPr/>
            </a:pPr>
            <a:endParaRPr lang="en-US" dirty="0"/>
          </a:p>
        </p:txBody>
      </p:sp>
    </p:spTree>
    <p:extLst>
      <p:ext uri="{BB962C8B-B14F-4D97-AF65-F5344CB8AC3E}">
        <p14:creationId xmlns:p14="http://schemas.microsoft.com/office/powerpoint/2010/main" val="1348946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74638" y="274638"/>
            <a:ext cx="8594725" cy="487362"/>
          </a:xfrm>
        </p:spPr>
        <p:txBody>
          <a:bodyPr/>
          <a:lstStyle/>
          <a:p>
            <a:r>
              <a:rPr lang="en-US" altLang="x-none">
                <a:ea typeface="ＭＳ Ｐゴシック" charset="-128"/>
              </a:rPr>
              <a:t>Contact Information</a:t>
            </a:r>
          </a:p>
        </p:txBody>
      </p:sp>
      <p:sp>
        <p:nvSpPr>
          <p:cNvPr id="103426" name="Content Placeholder 2"/>
          <p:cNvSpPr>
            <a:spLocks noGrp="1"/>
          </p:cNvSpPr>
          <p:nvPr>
            <p:ph idx="1"/>
          </p:nvPr>
        </p:nvSpPr>
        <p:spPr>
          <a:xfrm>
            <a:off x="228600" y="914400"/>
            <a:ext cx="8640763" cy="5562600"/>
          </a:xfrm>
        </p:spPr>
        <p:txBody>
          <a:bodyPr/>
          <a:lstStyle/>
          <a:p>
            <a:pPr>
              <a:defRPr/>
            </a:pPr>
            <a:r>
              <a:rPr lang="en-US" dirty="0"/>
              <a:t>Maurice J. Elias, Ph.D</a:t>
            </a:r>
            <a:r>
              <a:rPr lang="en-US" dirty="0" smtClean="0"/>
              <a:t>. , </a:t>
            </a:r>
            <a:r>
              <a:rPr lang="en-US" dirty="0"/>
              <a:t>Rutgers University</a:t>
            </a:r>
          </a:p>
          <a:p>
            <a:pPr>
              <a:defRPr/>
            </a:pPr>
            <a:r>
              <a:rPr lang="en-US" dirty="0"/>
              <a:t>Director, Rutgers </a:t>
            </a:r>
            <a:r>
              <a:rPr lang="en-US" dirty="0" smtClean="0"/>
              <a:t>Social</a:t>
            </a:r>
            <a:r>
              <a:rPr lang="en-US" dirty="0"/>
              <a:t>-Emotional </a:t>
            </a:r>
            <a:r>
              <a:rPr lang="en-US" dirty="0" smtClean="0"/>
              <a:t>and Character Development Lab and The MOSAIC Project</a:t>
            </a:r>
          </a:p>
          <a:p>
            <a:pPr marL="0" indent="0">
              <a:buFont typeface="Arial" charset="0"/>
              <a:buNone/>
              <a:defRPr/>
            </a:pPr>
            <a:r>
              <a:rPr lang="en-US" dirty="0"/>
              <a:t>	</a:t>
            </a:r>
            <a:r>
              <a:rPr lang="en-US" dirty="0" smtClean="0">
                <a:solidFill>
                  <a:srgbClr val="FFFF00"/>
                </a:solidFill>
              </a:rPr>
              <a:t>(</a:t>
            </a:r>
            <a:r>
              <a:rPr lang="en-US" dirty="0" err="1" smtClean="0">
                <a:solidFill>
                  <a:srgbClr val="FFFF00"/>
                </a:solidFill>
              </a:rPr>
              <a:t>www.secdlab.org</a:t>
            </a:r>
            <a:r>
              <a:rPr lang="en-US" dirty="0" smtClean="0">
                <a:solidFill>
                  <a:srgbClr val="FFFF00"/>
                </a:solidFill>
              </a:rPr>
              <a:t>, </a:t>
            </a:r>
            <a:r>
              <a:rPr lang="en-US" dirty="0" err="1" smtClean="0">
                <a:solidFill>
                  <a:srgbClr val="FFFF00"/>
                </a:solidFill>
              </a:rPr>
              <a:t>sel.rutgers.edu</a:t>
            </a:r>
            <a:r>
              <a:rPr lang="en-US" dirty="0" smtClean="0">
                <a:solidFill>
                  <a:srgbClr val="FFFF00"/>
                </a:solidFill>
              </a:rPr>
              <a:t>)</a:t>
            </a:r>
            <a:endParaRPr lang="en-US" dirty="0">
              <a:solidFill>
                <a:srgbClr val="FFFF00"/>
              </a:solidFill>
            </a:endParaRPr>
          </a:p>
          <a:p>
            <a:pPr>
              <a:defRPr/>
            </a:pPr>
            <a:r>
              <a:rPr lang="en-US" dirty="0" smtClean="0"/>
              <a:t>Co</a:t>
            </a:r>
            <a:r>
              <a:rPr lang="en-US" dirty="0"/>
              <a:t>-Director, Academy for Social-Emotional Learning (</a:t>
            </a:r>
            <a:r>
              <a:rPr lang="en-US" dirty="0" err="1"/>
              <a:t>SELinSchools.org</a:t>
            </a:r>
            <a:r>
              <a:rPr lang="en-US" dirty="0" smtClean="0"/>
              <a:t>)</a:t>
            </a:r>
          </a:p>
          <a:p>
            <a:pPr algn="ctr">
              <a:lnSpc>
                <a:spcPct val="90000"/>
              </a:lnSpc>
              <a:spcBef>
                <a:spcPct val="0"/>
              </a:spcBef>
              <a:buFontTx/>
              <a:buNone/>
            </a:pPr>
            <a:r>
              <a:rPr lang="en-US" sz="2400" dirty="0" smtClean="0">
                <a:solidFill>
                  <a:srgbClr val="FFFF00"/>
                </a:solidFill>
                <a:hlinkClick r:id="rId2"/>
              </a:rPr>
              <a:t>Maurice.Elias@rutgers.edu</a:t>
            </a:r>
            <a:r>
              <a:rPr lang="en-US" sz="2400" dirty="0" smtClean="0">
                <a:solidFill>
                  <a:srgbClr val="FFFF00"/>
                </a:solidFill>
              </a:rPr>
              <a:t> </a:t>
            </a:r>
            <a:r>
              <a:rPr lang="en-US" sz="2400" dirty="0" smtClean="0"/>
              <a:t>and </a:t>
            </a:r>
            <a:r>
              <a:rPr lang="en-US" altLang="x-none" sz="2400" b="1" dirty="0">
                <a:latin typeface="Comic Sans MS" charset="0"/>
                <a:hlinkClick r:id="rId3"/>
              </a:rPr>
              <a:t>www.edutopia.org/profile/maurice-j-elias</a:t>
            </a:r>
            <a:endParaRPr lang="en-US" altLang="x-none" sz="2400" b="1" dirty="0">
              <a:latin typeface="Comic Sans MS" charset="0"/>
            </a:endParaRP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8977945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508572" y="268801"/>
            <a:ext cx="8126857" cy="4469845"/>
          </a:xfrm>
        </p:spPr>
        <p:txBody>
          <a:bodyPr/>
          <a:lstStyle/>
          <a:p>
            <a:pPr algn="r" eaLnBrk="1" hangingPunct="1">
              <a:lnSpc>
                <a:spcPct val="90000"/>
              </a:lnSpc>
              <a:buFontTx/>
              <a:buNone/>
              <a:defRPr/>
            </a:pPr>
            <a:r>
              <a:rPr lang="en-US" altLang="x-none" sz="5333">
                <a:solidFill>
                  <a:srgbClr val="FF9900"/>
                </a:solidFill>
                <a:ea typeface="ＭＳ Ｐゴシック" charset="-128"/>
              </a:rPr>
              <a:t>A person is a person through </a:t>
            </a:r>
          </a:p>
          <a:p>
            <a:pPr algn="r" eaLnBrk="1" hangingPunct="1">
              <a:lnSpc>
                <a:spcPct val="90000"/>
              </a:lnSpc>
              <a:buFontTx/>
              <a:buNone/>
              <a:defRPr/>
            </a:pPr>
            <a:r>
              <a:rPr lang="en-US" altLang="x-none" sz="5333">
                <a:solidFill>
                  <a:srgbClr val="FF9900"/>
                </a:solidFill>
                <a:ea typeface="ＭＳ Ｐゴシック" charset="-128"/>
              </a:rPr>
              <a:t>other </a:t>
            </a:r>
          </a:p>
          <a:p>
            <a:pPr algn="r" eaLnBrk="1" hangingPunct="1">
              <a:lnSpc>
                <a:spcPct val="90000"/>
              </a:lnSpc>
              <a:buFontTx/>
              <a:buNone/>
              <a:defRPr/>
            </a:pPr>
            <a:r>
              <a:rPr lang="en-US" altLang="x-none" sz="5333">
                <a:solidFill>
                  <a:srgbClr val="FF9900"/>
                </a:solidFill>
                <a:ea typeface="ＭＳ Ｐゴシック" charset="-128"/>
              </a:rPr>
              <a:t>persons. </a:t>
            </a:r>
          </a:p>
          <a:p>
            <a:pPr algn="r" eaLnBrk="1" hangingPunct="1">
              <a:lnSpc>
                <a:spcPct val="90000"/>
              </a:lnSpc>
              <a:buFontTx/>
              <a:buNone/>
              <a:defRPr/>
            </a:pPr>
            <a:r>
              <a:rPr lang="en-US" altLang="x-none" sz="5333">
                <a:solidFill>
                  <a:srgbClr val="FF9900"/>
                </a:solidFill>
                <a:ea typeface="ＭＳ Ｐゴシック" charset="-128"/>
              </a:rPr>
              <a:t>–Bantu</a:t>
            </a:r>
          </a:p>
        </p:txBody>
      </p:sp>
      <p:pic>
        <p:nvPicPr>
          <p:cNvPr id="194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76" y="1622543"/>
            <a:ext cx="5419374" cy="41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09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274638"/>
            <a:ext cx="8229600" cy="1935162"/>
          </a:xfrm>
        </p:spPr>
        <p:txBody>
          <a:bodyPr/>
          <a:lstStyle/>
          <a:p>
            <a:r>
              <a:rPr lang="en-US" altLang="x-none">
                <a:latin typeface="Chalkduster" charset="0"/>
                <a:ea typeface="ＭＳ Ｐゴシック" charset="-128"/>
              </a:rPr>
              <a:t>What Kind of Schools Do you Want for YOUR Grandchildren?</a:t>
            </a:r>
            <a:endParaRPr lang="en-US" altLang="x-none">
              <a:ea typeface="ＭＳ Ｐゴシック" charset="-128"/>
            </a:endParaRPr>
          </a:p>
        </p:txBody>
      </p:sp>
      <p:sp>
        <p:nvSpPr>
          <p:cNvPr id="33794"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fld id="{CEA3AF00-8C6E-894E-8FF5-2DEC2ED58254}" type="slidenum">
              <a:rPr lang="en-US" altLang="x-none" sz="1200">
                <a:solidFill>
                  <a:srgbClr val="10167F"/>
                </a:solidFill>
                <a:latin typeface="Arial" charset="0"/>
              </a:rPr>
              <a:pPr algn="ctr">
                <a:spcBef>
                  <a:spcPct val="0"/>
                </a:spcBef>
                <a:buFontTx/>
                <a:buNone/>
              </a:pPr>
              <a:t>5</a:t>
            </a:fld>
            <a:endParaRPr lang="en-US" altLang="x-none" sz="1200">
              <a:solidFill>
                <a:srgbClr val="10167F"/>
              </a:solidFill>
              <a:latin typeface="Arial" charset="0"/>
            </a:endParaRPr>
          </a:p>
        </p:txBody>
      </p:sp>
      <p:pic>
        <p:nvPicPr>
          <p:cNvPr id="33795" name="Content Placeholder 3" descr="Harry Isaac Ranger Shirts 1-18-15.jpg"/>
          <p:cNvPicPr>
            <a:picLocks noGrp="1" noChangeAspect="1"/>
          </p:cNvPicPr>
          <p:nvPr>
            <p:ph idx="1"/>
          </p:nvPr>
        </p:nvPicPr>
        <p:blipFill>
          <a:blip r:embed="rId2">
            <a:extLst>
              <a:ext uri="{28A0092B-C50C-407E-A947-70E740481C1C}">
                <a14:useLocalDpi xmlns:a14="http://schemas.microsoft.com/office/drawing/2010/main" val="0"/>
              </a:ext>
            </a:extLst>
          </a:blip>
          <a:srcRect t="22491" b="22491"/>
          <a:stretch>
            <a:fillRect/>
          </a:stretch>
        </p:blipFill>
        <p:spPr>
          <a:xfrm>
            <a:off x="585788" y="2438400"/>
            <a:ext cx="7972425" cy="4267200"/>
          </a:xfrm>
        </p:spPr>
      </p:pic>
    </p:spTree>
    <p:extLst>
      <p:ext uri="{BB962C8B-B14F-4D97-AF65-F5344CB8AC3E}">
        <p14:creationId xmlns:p14="http://schemas.microsoft.com/office/powerpoint/2010/main" val="7258565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4800" dirty="0" smtClean="0"/>
          </a:p>
          <a:p>
            <a:pPr algn="ctr"/>
            <a:r>
              <a:rPr lang="en-US" sz="4800" dirty="0" smtClean="0"/>
              <a:t>What do we know with certainty?</a:t>
            </a:r>
            <a:endParaRPr lang="en-US" sz="4800" dirty="0"/>
          </a:p>
        </p:txBody>
      </p:sp>
    </p:spTree>
    <p:extLst>
      <p:ext uri="{BB962C8B-B14F-4D97-AF65-F5344CB8AC3E}">
        <p14:creationId xmlns:p14="http://schemas.microsoft.com/office/powerpoint/2010/main" val="160884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13" y="314367"/>
            <a:ext cx="8617791" cy="1128853"/>
          </a:xfrm>
        </p:spPr>
        <p:txBody>
          <a:bodyPr>
            <a:noAutofit/>
          </a:bodyPr>
          <a:lstStyle/>
          <a:p>
            <a:pPr>
              <a:defRPr/>
            </a:pPr>
            <a:r>
              <a:rPr lang="en-US" sz="3555" dirty="0" smtClean="0">
                <a:solidFill>
                  <a:schemeClr val="tx1"/>
                </a:solidFill>
              </a:rPr>
              <a:t>Engaged Citizenship </a:t>
            </a:r>
            <a:r>
              <a:rPr lang="en-US" sz="3555" dirty="0">
                <a:solidFill>
                  <a:schemeClr val="tx1"/>
                </a:solidFill>
              </a:rPr>
              <a:t>Requires Organization </a:t>
            </a:r>
            <a:r>
              <a:rPr lang="en-US" sz="3555" dirty="0" smtClean="0">
                <a:solidFill>
                  <a:schemeClr val="tx1"/>
                </a:solidFill>
              </a:rPr>
              <a:t>and </a:t>
            </a:r>
            <a:r>
              <a:rPr lang="en-US" sz="3555" dirty="0">
                <a:solidFill>
                  <a:schemeClr val="tx1"/>
                </a:solidFill>
              </a:rPr>
              <a:t>Action</a:t>
            </a:r>
          </a:p>
        </p:txBody>
      </p:sp>
      <p:sp>
        <p:nvSpPr>
          <p:cNvPr id="3" name="Content Placeholder 2"/>
          <p:cNvSpPr>
            <a:spLocks noGrp="1"/>
          </p:cNvSpPr>
          <p:nvPr>
            <p:ph idx="1"/>
          </p:nvPr>
        </p:nvSpPr>
        <p:spPr>
          <a:xfrm>
            <a:off x="551198" y="1998827"/>
            <a:ext cx="8184181" cy="4534518"/>
          </a:xfrm>
        </p:spPr>
        <p:txBody>
          <a:bodyPr>
            <a:normAutofit fontScale="70000" lnSpcReduction="20000"/>
          </a:bodyPr>
          <a:lstStyle/>
          <a:p>
            <a:pPr>
              <a:defRPr/>
            </a:pPr>
            <a:r>
              <a:rPr lang="en-US" sz="3796" dirty="0">
                <a:latin typeface="Century Schoolbook" charset="0"/>
                <a:ea typeface="Century Schoolbook" charset="0"/>
                <a:cs typeface="Century Schoolbook" charset="0"/>
              </a:rPr>
              <a:t>Our students will inherit the instruments of democratic government, and </a:t>
            </a:r>
            <a:r>
              <a:rPr lang="en-US" sz="3796" i="1" dirty="0">
                <a:latin typeface="Century Schoolbook" charset="0"/>
                <a:ea typeface="Century Schoolbook" charset="0"/>
                <a:cs typeface="Century Schoolbook" charset="0"/>
              </a:rPr>
              <a:t>we need them to be ready.</a:t>
            </a:r>
          </a:p>
          <a:p>
            <a:pPr>
              <a:defRPr/>
            </a:pPr>
            <a:r>
              <a:rPr lang="en-US" sz="3796" dirty="0">
                <a:latin typeface="Century Schoolbook" charset="0"/>
                <a:ea typeface="Century Schoolbook" charset="0"/>
                <a:cs typeface="Century Schoolbook" charset="0"/>
              </a:rPr>
              <a:t>To be ready, </a:t>
            </a:r>
            <a:r>
              <a:rPr lang="en-US" sz="3796" i="1" dirty="0">
                <a:latin typeface="Century Schoolbook" charset="0"/>
                <a:ea typeface="Century Schoolbook" charset="0"/>
                <a:cs typeface="Century Schoolbook" charset="0"/>
              </a:rPr>
              <a:t>they need social-emotional and character development competencies.</a:t>
            </a:r>
          </a:p>
          <a:p>
            <a:pPr>
              <a:defRPr/>
            </a:pPr>
            <a:r>
              <a:rPr lang="en-US" sz="3796" dirty="0">
                <a:latin typeface="Century Schoolbook" charset="0"/>
                <a:ea typeface="Century Schoolbook" charset="0"/>
                <a:cs typeface="Century Schoolbook" charset="0"/>
              </a:rPr>
              <a:t>They also need their time in schools to provide them with </a:t>
            </a:r>
            <a:r>
              <a:rPr lang="en-US" sz="3796" i="1" dirty="0">
                <a:latin typeface="Century Schoolbook" charset="0"/>
                <a:ea typeface="Century Schoolbook" charset="0"/>
                <a:cs typeface="Century Schoolbook" charset="0"/>
              </a:rPr>
              <a:t>opportunities to organize for meaningful social action </a:t>
            </a:r>
            <a:r>
              <a:rPr lang="en-US" sz="3796" dirty="0">
                <a:latin typeface="Century Schoolbook" charset="0"/>
                <a:ea typeface="Century Schoolbook" charset="0"/>
                <a:cs typeface="Century Schoolbook" charset="0"/>
              </a:rPr>
              <a:t>directed at real school and community problems.</a:t>
            </a:r>
          </a:p>
          <a:p>
            <a:pPr>
              <a:defRPr/>
            </a:pPr>
            <a:r>
              <a:rPr lang="en-US" sz="3796" dirty="0">
                <a:latin typeface="Century Schoolbook" charset="0"/>
                <a:ea typeface="Century Schoolbook" charset="0"/>
                <a:cs typeface="Century Schoolbook" charset="0"/>
              </a:rPr>
              <a:t>This is aligned with </a:t>
            </a:r>
            <a:r>
              <a:rPr lang="en-US" sz="3796" i="1" dirty="0">
                <a:latin typeface="Century Schoolbook" charset="0"/>
                <a:ea typeface="Century Schoolbook" charset="0"/>
                <a:cs typeface="Century Schoolbook" charset="0"/>
              </a:rPr>
              <a:t>social studies/civics/ history/current events/school issues </a:t>
            </a:r>
            <a:r>
              <a:rPr lang="en-US" sz="3796" dirty="0">
                <a:latin typeface="Century Schoolbook" charset="0"/>
                <a:ea typeface="Century Schoolbook" charset="0"/>
                <a:cs typeface="Century Schoolbook" charset="0"/>
              </a:rPr>
              <a:t>in the present curriculum.</a:t>
            </a:r>
          </a:p>
          <a:p>
            <a:pPr>
              <a:defRPr/>
            </a:pPr>
            <a:endParaRPr lang="en-US" b="1" dirty="0"/>
          </a:p>
        </p:txBody>
      </p:sp>
    </p:spTree>
    <p:extLst>
      <p:ext uri="{BB962C8B-B14F-4D97-AF65-F5344CB8AC3E}">
        <p14:creationId xmlns:p14="http://schemas.microsoft.com/office/powerpoint/2010/main" val="214657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457127" y="268801"/>
            <a:ext cx="8229747" cy="5982331"/>
          </a:xfrm>
        </p:spPr>
        <p:txBody>
          <a:bodyPr/>
          <a:lstStyle/>
          <a:p>
            <a:r>
              <a:rPr lang="en-US" altLang="x-none" sz="2963" i="1" dirty="0"/>
              <a:t>To thrive in the 21st century, students need more than traditional academic learning. They must be adept at collaboration, communication and problem-solving, which are some of the skills developed through social and emotional learning (SEL). Coupled with mastery of traditional skills, social and emotional proficiency will equip </a:t>
            </a:r>
            <a:r>
              <a:rPr lang="en-US" altLang="x-none" sz="2963" i="1" dirty="0" smtClean="0"/>
              <a:t>students</a:t>
            </a:r>
            <a:r>
              <a:rPr lang="en-US" altLang="x-none" sz="2963" dirty="0"/>
              <a:t> </a:t>
            </a:r>
            <a:r>
              <a:rPr lang="en-US" altLang="x-none" sz="2963" i="1" dirty="0" smtClean="0"/>
              <a:t>to </a:t>
            </a:r>
            <a:r>
              <a:rPr lang="en-US" altLang="x-none" sz="2963" i="1" dirty="0"/>
              <a:t>succeed in the swiftly evolving digital economy.</a:t>
            </a:r>
            <a:r>
              <a:rPr lang="en-US" altLang="x-none" sz="2963" dirty="0"/>
              <a:t> </a:t>
            </a:r>
          </a:p>
          <a:p>
            <a:r>
              <a:rPr lang="en-US" altLang="x-none" sz="2222" dirty="0"/>
              <a:t>Report of the World Economic Forum, 2016, p. 4</a:t>
            </a:r>
          </a:p>
          <a:p>
            <a:r>
              <a:rPr lang="en-US" altLang="x-none" sz="2222" dirty="0">
                <a:hlinkClick r:id="rId3"/>
              </a:rPr>
              <a:t>https://www.weforum.org/reports/new-vision-for-education-fostering-social-and-emotional-learning-through-technology</a:t>
            </a:r>
            <a:endParaRPr lang="en-US" altLang="x-none" sz="2222" dirty="0"/>
          </a:p>
        </p:txBody>
      </p:sp>
    </p:spTree>
    <p:extLst>
      <p:ext uri="{BB962C8B-B14F-4D97-AF65-F5344CB8AC3E}">
        <p14:creationId xmlns:p14="http://schemas.microsoft.com/office/powerpoint/2010/main" val="434737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2516554" y="2842632"/>
            <a:ext cx="4038785" cy="3157651"/>
          </a:xfrm>
          <a:prstGeom prst="ellipse">
            <a:avLst/>
          </a:prstGeom>
          <a:solidFill>
            <a:srgbClr val="FF9900"/>
          </a:solidFill>
          <a:ln w="127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281" tIns="45141" rIns="90281" bIns="45141" anchor="ctr"/>
          <a:lstStyle/>
          <a:p>
            <a:pPr algn="ctr" fontAlgn="auto">
              <a:spcBef>
                <a:spcPts val="0"/>
              </a:spcBef>
              <a:spcAft>
                <a:spcPts val="0"/>
              </a:spcAft>
              <a:defRPr/>
            </a:pPr>
            <a:endParaRPr lang="en-US" sz="1778" dirty="0">
              <a:latin typeface="Calibri" pitchFamily="1" charset="0"/>
            </a:endParaRPr>
          </a:p>
        </p:txBody>
      </p:sp>
      <p:sp>
        <p:nvSpPr>
          <p:cNvPr id="3" name="Oval 5"/>
          <p:cNvSpPr>
            <a:spLocks noChangeArrowheads="1"/>
          </p:cNvSpPr>
          <p:nvPr/>
        </p:nvSpPr>
        <p:spPr bwMode="auto">
          <a:xfrm>
            <a:off x="3820167" y="3880247"/>
            <a:ext cx="1441932" cy="1146491"/>
          </a:xfrm>
          <a:prstGeom prst="ellipse">
            <a:avLst/>
          </a:prstGeom>
          <a:solidFill>
            <a:srgbClr val="0070C0"/>
          </a:solidFill>
          <a:ln w="9525">
            <a:solidFill>
              <a:schemeClr val="tx1"/>
            </a:solidFill>
            <a:round/>
            <a:headEnd/>
            <a:tailEnd/>
          </a:ln>
        </p:spPr>
        <p:txBody>
          <a:bodyPr wrap="none" lIns="90281" tIns="45141" rIns="90281" bIns="45141"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defRPr/>
            </a:pPr>
            <a:r>
              <a:rPr lang="en-US" altLang="x-none" sz="2370" b="1">
                <a:latin typeface="Verdana" charset="0"/>
              </a:rPr>
              <a:t>Life</a:t>
            </a:r>
          </a:p>
          <a:p>
            <a:pPr algn="ctr" eaLnBrk="1" hangingPunct="1">
              <a:spcBef>
                <a:spcPct val="0"/>
              </a:spcBef>
              <a:buFontTx/>
              <a:buNone/>
              <a:defRPr/>
            </a:pPr>
            <a:r>
              <a:rPr lang="en-US" altLang="x-none" sz="2370" b="1">
                <a:latin typeface="Verdana" charset="0"/>
              </a:rPr>
              <a:t>Success</a:t>
            </a:r>
            <a:endParaRPr lang="en-US" altLang="x-none" sz="3160" b="1">
              <a:latin typeface="Verdana" charset="0"/>
            </a:endParaRPr>
          </a:p>
        </p:txBody>
      </p:sp>
      <p:sp>
        <p:nvSpPr>
          <p:cNvPr id="4" name="Line 6"/>
          <p:cNvSpPr>
            <a:spLocks noChangeShapeType="1"/>
          </p:cNvSpPr>
          <p:nvPr/>
        </p:nvSpPr>
        <p:spPr bwMode="auto">
          <a:xfrm>
            <a:off x="5250340" y="4557853"/>
            <a:ext cx="1128853" cy="3762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281" tIns="45141" rIns="90281" bIns="45141"/>
          <a:lstStyle/>
          <a:p>
            <a:pPr>
              <a:defRPr/>
            </a:pPr>
            <a:endParaRPr lang="en-US" sz="2370"/>
          </a:p>
        </p:txBody>
      </p:sp>
      <p:sp>
        <p:nvSpPr>
          <p:cNvPr id="5" name="Line 7"/>
          <p:cNvSpPr>
            <a:spLocks noChangeShapeType="1"/>
          </p:cNvSpPr>
          <p:nvPr/>
        </p:nvSpPr>
        <p:spPr bwMode="auto">
          <a:xfrm flipH="1">
            <a:off x="2607532" y="4578431"/>
            <a:ext cx="1225863" cy="2425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281" tIns="45141" rIns="90281" bIns="45141"/>
          <a:lstStyle/>
          <a:p>
            <a:pPr>
              <a:defRPr/>
            </a:pPr>
            <a:endParaRPr lang="en-US" sz="2370"/>
          </a:p>
        </p:txBody>
      </p:sp>
      <p:sp>
        <p:nvSpPr>
          <p:cNvPr id="6" name="Line 8"/>
          <p:cNvSpPr>
            <a:spLocks noChangeShapeType="1"/>
          </p:cNvSpPr>
          <p:nvPr/>
        </p:nvSpPr>
        <p:spPr bwMode="auto">
          <a:xfrm flipV="1">
            <a:off x="4950489" y="3127679"/>
            <a:ext cx="752568" cy="8275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281" tIns="45141" rIns="90281" bIns="45141"/>
          <a:lstStyle/>
          <a:p>
            <a:pPr>
              <a:defRPr/>
            </a:pPr>
            <a:endParaRPr lang="en-US" sz="2370"/>
          </a:p>
        </p:txBody>
      </p:sp>
      <p:sp>
        <p:nvSpPr>
          <p:cNvPr id="7" name="Text Box 9"/>
          <p:cNvSpPr txBox="1">
            <a:spLocks noChangeArrowheads="1"/>
          </p:cNvSpPr>
          <p:nvPr/>
        </p:nvSpPr>
        <p:spPr bwMode="auto">
          <a:xfrm>
            <a:off x="3668771" y="2920429"/>
            <a:ext cx="1563931" cy="63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defRPr/>
            </a:pPr>
            <a:r>
              <a:rPr lang="en-US" altLang="x-none" sz="1778" b="1"/>
              <a:t>Self-awareness</a:t>
            </a:r>
            <a:endParaRPr lang="en-US" altLang="x-none" sz="1778" b="1">
              <a:solidFill>
                <a:srgbClr val="FFFFFF"/>
              </a:solidFill>
            </a:endParaRPr>
          </a:p>
        </p:txBody>
      </p:sp>
      <p:sp>
        <p:nvSpPr>
          <p:cNvPr id="8" name="Text Box 10"/>
          <p:cNvSpPr txBox="1">
            <a:spLocks noChangeArrowheads="1"/>
          </p:cNvSpPr>
          <p:nvPr/>
        </p:nvSpPr>
        <p:spPr bwMode="auto">
          <a:xfrm>
            <a:off x="3049960" y="4934137"/>
            <a:ext cx="1296417" cy="5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defRPr/>
            </a:pPr>
            <a:r>
              <a:rPr lang="en-US" altLang="x-none" sz="1581" b="1"/>
              <a:t>Social awareness</a:t>
            </a:r>
          </a:p>
        </p:txBody>
      </p:sp>
      <p:sp>
        <p:nvSpPr>
          <p:cNvPr id="9" name="Text Box 11"/>
          <p:cNvSpPr txBox="1">
            <a:spLocks noChangeArrowheads="1"/>
          </p:cNvSpPr>
          <p:nvPr/>
        </p:nvSpPr>
        <p:spPr bwMode="auto">
          <a:xfrm>
            <a:off x="4481604" y="5034087"/>
            <a:ext cx="1444872" cy="5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defRPr/>
            </a:pPr>
            <a:r>
              <a:rPr lang="en-US" altLang="x-none" sz="1581" b="1"/>
              <a:t>Relationship</a:t>
            </a:r>
            <a:r>
              <a:rPr lang="en-US" altLang="x-none" sz="1581" b="1">
                <a:solidFill>
                  <a:srgbClr val="FFFFFF"/>
                </a:solidFill>
              </a:rPr>
              <a:t> </a:t>
            </a:r>
          </a:p>
          <a:p>
            <a:pPr algn="ctr" eaLnBrk="1" hangingPunct="1">
              <a:spcBef>
                <a:spcPct val="0"/>
              </a:spcBef>
              <a:buFontTx/>
              <a:buNone/>
              <a:defRPr/>
            </a:pPr>
            <a:r>
              <a:rPr lang="en-US" altLang="x-none" sz="1581" b="1"/>
              <a:t>skills</a:t>
            </a:r>
          </a:p>
        </p:txBody>
      </p:sp>
      <p:sp>
        <p:nvSpPr>
          <p:cNvPr id="10" name="Line 12"/>
          <p:cNvSpPr>
            <a:spLocks noChangeShapeType="1"/>
          </p:cNvSpPr>
          <p:nvPr/>
        </p:nvSpPr>
        <p:spPr bwMode="auto">
          <a:xfrm>
            <a:off x="3329233" y="3146787"/>
            <a:ext cx="864278" cy="7893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281" tIns="45141" rIns="90281" bIns="45141"/>
          <a:lstStyle/>
          <a:p>
            <a:pPr>
              <a:defRPr/>
            </a:pPr>
            <a:endParaRPr lang="en-US" sz="2370"/>
          </a:p>
        </p:txBody>
      </p:sp>
      <p:sp>
        <p:nvSpPr>
          <p:cNvPr id="11" name="Text Box 13"/>
          <p:cNvSpPr txBox="1">
            <a:spLocks noChangeArrowheads="1"/>
          </p:cNvSpPr>
          <p:nvPr/>
        </p:nvSpPr>
        <p:spPr bwMode="auto">
          <a:xfrm>
            <a:off x="5084246" y="3737671"/>
            <a:ext cx="1369910" cy="82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defRPr/>
            </a:pPr>
            <a:r>
              <a:rPr lang="en-US" altLang="x-none" sz="1581" b="1"/>
              <a:t>Responsible decision making</a:t>
            </a:r>
          </a:p>
        </p:txBody>
      </p:sp>
      <p:sp>
        <p:nvSpPr>
          <p:cNvPr id="12" name="Text Box 14"/>
          <p:cNvSpPr txBox="1">
            <a:spLocks noChangeArrowheads="1"/>
          </p:cNvSpPr>
          <p:nvPr/>
        </p:nvSpPr>
        <p:spPr bwMode="auto">
          <a:xfrm>
            <a:off x="2385584" y="3805285"/>
            <a:ext cx="1584509" cy="52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defRPr/>
            </a:pPr>
            <a:r>
              <a:rPr lang="en-US" altLang="x-none" sz="1581" b="1"/>
              <a:t>Self-management</a:t>
            </a:r>
            <a:endParaRPr lang="en-US" altLang="x-none" sz="1581" b="1">
              <a:solidFill>
                <a:srgbClr val="FFFFFF"/>
              </a:solidFill>
            </a:endParaRPr>
          </a:p>
        </p:txBody>
      </p:sp>
      <p:sp>
        <p:nvSpPr>
          <p:cNvPr id="13" name="Line 15"/>
          <p:cNvSpPr>
            <a:spLocks noChangeShapeType="1"/>
          </p:cNvSpPr>
          <p:nvPr/>
        </p:nvSpPr>
        <p:spPr bwMode="auto">
          <a:xfrm>
            <a:off x="4574205" y="5014980"/>
            <a:ext cx="0" cy="9730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281" tIns="45141" rIns="90281" bIns="45141"/>
          <a:lstStyle/>
          <a:p>
            <a:pPr>
              <a:defRPr/>
            </a:pPr>
            <a:endParaRPr lang="en-US" sz="2370"/>
          </a:p>
        </p:txBody>
      </p:sp>
      <p:sp>
        <p:nvSpPr>
          <p:cNvPr id="14" name="Text Box 16"/>
          <p:cNvSpPr txBox="1">
            <a:spLocks noChangeArrowheads="1"/>
          </p:cNvSpPr>
          <p:nvPr/>
        </p:nvSpPr>
        <p:spPr bwMode="auto">
          <a:xfrm>
            <a:off x="5701588" y="5397143"/>
            <a:ext cx="2557557" cy="1337659"/>
          </a:xfrm>
          <a:prstGeom prst="rect">
            <a:avLst/>
          </a:prstGeom>
          <a:noFill/>
          <a:ln w="9525">
            <a:noFill/>
            <a:miter lim="800000"/>
            <a:headEnd/>
            <a:tailEnd/>
          </a:ln>
        </p:spPr>
        <p:txBody>
          <a:bodyPr lIns="90281" tIns="45141" rIns="90281" bIns="45141">
            <a:spAutoFit/>
          </a:bodyPr>
          <a:lstStyle/>
          <a:p>
            <a:pPr algn="ctr" fontAlgn="auto">
              <a:lnSpc>
                <a:spcPct val="90000"/>
              </a:lnSpc>
              <a:spcBef>
                <a:spcPts val="0"/>
              </a:spcBef>
              <a:spcAft>
                <a:spcPts val="0"/>
              </a:spcAft>
              <a:defRPr/>
            </a:pPr>
            <a:r>
              <a:rPr lang="en-US" b="1" dirty="0">
                <a:latin typeface="+mj-lt"/>
              </a:rPr>
              <a:t>Form positive</a:t>
            </a:r>
            <a:br>
              <a:rPr lang="en-US" b="1" dirty="0">
                <a:latin typeface="+mj-lt"/>
              </a:rPr>
            </a:br>
            <a:r>
              <a:rPr lang="en-US" b="1" dirty="0">
                <a:latin typeface="+mj-lt"/>
              </a:rPr>
              <a:t>relationships, work </a:t>
            </a:r>
            <a:br>
              <a:rPr lang="en-US" b="1" dirty="0">
                <a:latin typeface="+mj-lt"/>
              </a:rPr>
            </a:br>
            <a:r>
              <a:rPr lang="en-US" b="1" dirty="0">
                <a:latin typeface="+mj-lt"/>
              </a:rPr>
              <a:t>in teams, deal effectively with conflict</a:t>
            </a:r>
          </a:p>
        </p:txBody>
      </p:sp>
      <p:sp>
        <p:nvSpPr>
          <p:cNvPr id="15" name="Text Box 17"/>
          <p:cNvSpPr txBox="1">
            <a:spLocks noChangeArrowheads="1"/>
          </p:cNvSpPr>
          <p:nvPr/>
        </p:nvSpPr>
        <p:spPr bwMode="auto">
          <a:xfrm>
            <a:off x="6489433" y="3262907"/>
            <a:ext cx="2107779" cy="1337659"/>
          </a:xfrm>
          <a:prstGeom prst="rect">
            <a:avLst/>
          </a:prstGeom>
          <a:noFill/>
          <a:ln w="9525">
            <a:noFill/>
            <a:miter lim="800000"/>
            <a:headEnd/>
            <a:tailEnd/>
          </a:ln>
        </p:spPr>
        <p:txBody>
          <a:bodyPr lIns="90281" tIns="45141" rIns="90281" bIns="45141">
            <a:spAutoFit/>
          </a:bodyPr>
          <a:lstStyle/>
          <a:p>
            <a:pPr algn="ctr" fontAlgn="auto">
              <a:lnSpc>
                <a:spcPct val="90000"/>
              </a:lnSpc>
              <a:spcBef>
                <a:spcPts val="0"/>
              </a:spcBef>
              <a:spcAft>
                <a:spcPts val="0"/>
              </a:spcAft>
              <a:defRPr/>
            </a:pPr>
            <a:r>
              <a:rPr lang="en-US" b="1" dirty="0">
                <a:solidFill>
                  <a:srgbClr val="00B050"/>
                </a:solidFill>
                <a:latin typeface="+mj-lt"/>
              </a:rPr>
              <a:t>Make ethical, constructive choices about personal and social behavior</a:t>
            </a:r>
          </a:p>
        </p:txBody>
      </p:sp>
      <p:sp>
        <p:nvSpPr>
          <p:cNvPr id="16" name="Text Box 18"/>
          <p:cNvSpPr txBox="1">
            <a:spLocks noChangeArrowheads="1"/>
          </p:cNvSpPr>
          <p:nvPr/>
        </p:nvSpPr>
        <p:spPr bwMode="auto">
          <a:xfrm>
            <a:off x="1034782" y="2902790"/>
            <a:ext cx="2032817" cy="10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90000"/>
              </a:lnSpc>
              <a:spcBef>
                <a:spcPct val="0"/>
              </a:spcBef>
              <a:buFontTx/>
              <a:buNone/>
              <a:defRPr/>
            </a:pPr>
            <a:r>
              <a:rPr lang="en-US" altLang="x-none" sz="1800" b="1" dirty="0">
                <a:solidFill>
                  <a:srgbClr val="FF0000"/>
                </a:solidFill>
              </a:rPr>
              <a:t>Manage emotions and behaviors </a:t>
            </a:r>
            <a:br>
              <a:rPr lang="en-US" altLang="x-none" sz="1800" b="1" dirty="0">
                <a:solidFill>
                  <a:srgbClr val="FF0000"/>
                </a:solidFill>
              </a:rPr>
            </a:br>
            <a:r>
              <a:rPr lang="en-US" altLang="x-none" sz="1800" b="1" dirty="0">
                <a:solidFill>
                  <a:srgbClr val="FF0000"/>
                </a:solidFill>
              </a:rPr>
              <a:t>to achieve </a:t>
            </a:r>
            <a:br>
              <a:rPr lang="en-US" altLang="x-none" sz="1800" b="1" dirty="0">
                <a:solidFill>
                  <a:srgbClr val="FF0000"/>
                </a:solidFill>
              </a:rPr>
            </a:br>
            <a:r>
              <a:rPr lang="en-US" altLang="x-none" sz="1800" b="1" dirty="0">
                <a:solidFill>
                  <a:srgbClr val="FF0000"/>
                </a:solidFill>
              </a:rPr>
              <a:t>one</a:t>
            </a:r>
            <a:r>
              <a:rPr lang="ja-JP" altLang="en-US" sz="1800" b="1" dirty="0">
                <a:solidFill>
                  <a:srgbClr val="FF0000"/>
                </a:solidFill>
              </a:rPr>
              <a:t>’</a:t>
            </a:r>
            <a:r>
              <a:rPr lang="en-US" altLang="ja-JP" sz="1800" b="1" dirty="0">
                <a:solidFill>
                  <a:srgbClr val="FF0000"/>
                </a:solidFill>
              </a:rPr>
              <a:t>s goals</a:t>
            </a:r>
            <a:endParaRPr lang="en-US" altLang="x-none" sz="1800" b="1" dirty="0">
              <a:solidFill>
                <a:srgbClr val="FF0000"/>
              </a:solidFill>
            </a:endParaRPr>
          </a:p>
        </p:txBody>
      </p:sp>
      <p:sp>
        <p:nvSpPr>
          <p:cNvPr id="17" name="Text Box 19"/>
          <p:cNvSpPr txBox="1">
            <a:spLocks noChangeArrowheads="1"/>
          </p:cNvSpPr>
          <p:nvPr/>
        </p:nvSpPr>
        <p:spPr bwMode="auto">
          <a:xfrm>
            <a:off x="1068828" y="5320711"/>
            <a:ext cx="1772414" cy="1088360"/>
          </a:xfrm>
          <a:prstGeom prst="rect">
            <a:avLst/>
          </a:prstGeom>
          <a:noFill/>
          <a:ln w="9525">
            <a:noFill/>
            <a:miter lim="800000"/>
            <a:headEnd/>
            <a:tailEnd/>
          </a:ln>
        </p:spPr>
        <p:txBody>
          <a:bodyPr wrap="square" lIns="90281" tIns="45141" rIns="90281" bIns="45141">
            <a:spAutoFit/>
          </a:bodyPr>
          <a:lstStyle/>
          <a:p>
            <a:pPr algn="ctr" fontAlgn="auto">
              <a:lnSpc>
                <a:spcPct val="90000"/>
              </a:lnSpc>
              <a:spcBef>
                <a:spcPts val="0"/>
              </a:spcBef>
              <a:spcAft>
                <a:spcPts val="0"/>
              </a:spcAft>
              <a:defRPr/>
            </a:pPr>
            <a:r>
              <a:rPr lang="en-US" b="1" dirty="0">
                <a:solidFill>
                  <a:srgbClr val="FFFF00"/>
                </a:solidFill>
                <a:latin typeface="+mj-lt"/>
              </a:rPr>
              <a:t>Show understanding and </a:t>
            </a:r>
            <a:r>
              <a:rPr lang="en-US" b="1" dirty="0" smtClean="0">
                <a:solidFill>
                  <a:srgbClr val="FFFF00"/>
                </a:solidFill>
                <a:latin typeface="+mj-lt"/>
              </a:rPr>
              <a:t>empathy for others</a:t>
            </a:r>
            <a:endParaRPr lang="en-US" b="1" dirty="0">
              <a:solidFill>
                <a:srgbClr val="FFFF00"/>
              </a:solidFill>
              <a:latin typeface="+mj-lt"/>
            </a:endParaRPr>
          </a:p>
        </p:txBody>
      </p:sp>
      <p:sp>
        <p:nvSpPr>
          <p:cNvPr id="18" name="Text Box 20"/>
          <p:cNvSpPr txBox="1">
            <a:spLocks noChangeArrowheads="1"/>
          </p:cNvSpPr>
          <p:nvPr/>
        </p:nvSpPr>
        <p:spPr bwMode="auto">
          <a:xfrm>
            <a:off x="3049960" y="2056151"/>
            <a:ext cx="2876515" cy="76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81" tIns="45141" rIns="90281" bIns="451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lnSpc>
                <a:spcPct val="80000"/>
              </a:lnSpc>
              <a:spcBef>
                <a:spcPct val="0"/>
              </a:spcBef>
              <a:buFontTx/>
              <a:buNone/>
              <a:defRPr/>
            </a:pPr>
            <a:r>
              <a:rPr lang="en-US" altLang="x-none" sz="1800" b="1" dirty="0">
                <a:solidFill>
                  <a:srgbClr val="FF0000"/>
                </a:solidFill>
              </a:rPr>
              <a:t>Recognize one</a:t>
            </a:r>
            <a:r>
              <a:rPr lang="ja-JP" altLang="en-US" sz="1800" b="1" dirty="0">
                <a:solidFill>
                  <a:srgbClr val="FF0000"/>
                </a:solidFill>
              </a:rPr>
              <a:t>’</a:t>
            </a:r>
            <a:r>
              <a:rPr lang="en-US" altLang="ja-JP" sz="1800" b="1" dirty="0">
                <a:solidFill>
                  <a:srgbClr val="FF0000"/>
                </a:solidFill>
              </a:rPr>
              <a:t>s emotions, values, strengths, and limitations</a:t>
            </a:r>
            <a:endParaRPr lang="en-US" altLang="x-none" sz="1800" b="1" dirty="0">
              <a:solidFill>
                <a:srgbClr val="FF0000"/>
              </a:solidFill>
            </a:endParaRPr>
          </a:p>
        </p:txBody>
      </p:sp>
      <p:sp>
        <p:nvSpPr>
          <p:cNvPr id="25621" name="Rectangle 2"/>
          <p:cNvSpPr>
            <a:spLocks noChangeArrowheads="1"/>
          </p:cNvSpPr>
          <p:nvPr/>
        </p:nvSpPr>
        <p:spPr bwMode="auto">
          <a:xfrm>
            <a:off x="57325" y="268801"/>
            <a:ext cx="9030821" cy="127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1" tIns="45141" rIns="90281" bIns="45141" anchor="ctr"/>
          <a:lstStyle>
            <a:lvl1pPr>
              <a:spcBef>
                <a:spcPct val="20000"/>
              </a:spcBef>
              <a:buChar char="•"/>
              <a:defRPr sz="3400">
                <a:solidFill>
                  <a:schemeClr val="tx1"/>
                </a:solidFill>
                <a:latin typeface="Arial" charset="0"/>
                <a:ea typeface="Osaka" charset="-128"/>
              </a:defRPr>
            </a:lvl1pPr>
            <a:lvl2pPr marL="742950" indent="-285750">
              <a:spcBef>
                <a:spcPct val="20000"/>
              </a:spcBef>
              <a:buChar char="–"/>
              <a:defRPr sz="3000">
                <a:solidFill>
                  <a:schemeClr val="tx1"/>
                </a:solidFill>
                <a:latin typeface="Arial" charset="0"/>
                <a:ea typeface="Osaka" charset="-128"/>
              </a:defRPr>
            </a:lvl2pPr>
            <a:lvl3pPr marL="1143000" indent="-228600">
              <a:spcBef>
                <a:spcPct val="20000"/>
              </a:spcBef>
              <a:buChar char="•"/>
              <a:defRPr sz="2600">
                <a:solidFill>
                  <a:schemeClr val="tx1"/>
                </a:solidFill>
                <a:latin typeface="Arial" charset="0"/>
                <a:ea typeface="Osaka" charset="-128"/>
              </a:defRPr>
            </a:lvl3pPr>
            <a:lvl4pPr marL="1600200" indent="-228600">
              <a:spcBef>
                <a:spcPct val="20000"/>
              </a:spcBef>
              <a:buChar char="–"/>
              <a:defRPr sz="2100">
                <a:solidFill>
                  <a:schemeClr val="tx1"/>
                </a:solidFill>
                <a:latin typeface="Arial" charset="0"/>
                <a:ea typeface="Osaka" charset="-128"/>
              </a:defRPr>
            </a:lvl4pPr>
            <a:lvl5pPr marL="2057400" indent="-228600">
              <a:spcBef>
                <a:spcPct val="20000"/>
              </a:spcBef>
              <a:buChar char="»"/>
              <a:defRPr sz="2100">
                <a:solidFill>
                  <a:schemeClr val="tx1"/>
                </a:solidFill>
                <a:latin typeface="Arial" charset="0"/>
                <a:ea typeface="Osaka" charset="-128"/>
              </a:defRPr>
            </a:lvl5pPr>
            <a:lvl6pPr marL="2514600" indent="-228600" eaLnBrk="0" fontAlgn="base" hangingPunct="0">
              <a:spcBef>
                <a:spcPct val="20000"/>
              </a:spcBef>
              <a:spcAft>
                <a:spcPct val="0"/>
              </a:spcAft>
              <a:buChar char="»"/>
              <a:defRPr sz="2100">
                <a:solidFill>
                  <a:schemeClr val="tx1"/>
                </a:solidFill>
                <a:latin typeface="Arial" charset="0"/>
                <a:ea typeface="Osaka" charset="-128"/>
              </a:defRPr>
            </a:lvl6pPr>
            <a:lvl7pPr marL="2971800" indent="-228600" eaLnBrk="0" fontAlgn="base" hangingPunct="0">
              <a:spcBef>
                <a:spcPct val="20000"/>
              </a:spcBef>
              <a:spcAft>
                <a:spcPct val="0"/>
              </a:spcAft>
              <a:buChar char="»"/>
              <a:defRPr sz="2100">
                <a:solidFill>
                  <a:schemeClr val="tx1"/>
                </a:solidFill>
                <a:latin typeface="Arial" charset="0"/>
                <a:ea typeface="Osaka" charset="-128"/>
              </a:defRPr>
            </a:lvl7pPr>
            <a:lvl8pPr marL="3429000" indent="-228600" eaLnBrk="0" fontAlgn="base" hangingPunct="0">
              <a:spcBef>
                <a:spcPct val="20000"/>
              </a:spcBef>
              <a:spcAft>
                <a:spcPct val="0"/>
              </a:spcAft>
              <a:buChar char="»"/>
              <a:defRPr sz="2100">
                <a:solidFill>
                  <a:schemeClr val="tx1"/>
                </a:solidFill>
                <a:latin typeface="Arial" charset="0"/>
                <a:ea typeface="Osaka" charset="-128"/>
              </a:defRPr>
            </a:lvl8pPr>
            <a:lvl9pPr marL="3886200" indent="-228600" eaLnBrk="0" fontAlgn="base" hangingPunct="0">
              <a:spcBef>
                <a:spcPct val="20000"/>
              </a:spcBef>
              <a:spcAft>
                <a:spcPct val="0"/>
              </a:spcAft>
              <a:buChar char="»"/>
              <a:defRPr sz="2100">
                <a:solidFill>
                  <a:schemeClr val="tx1"/>
                </a:solidFill>
                <a:latin typeface="Arial" charset="0"/>
                <a:ea typeface="Osaka" charset="-128"/>
              </a:defRPr>
            </a:lvl9pPr>
          </a:lstStyle>
          <a:p>
            <a:pPr algn="ctr" eaLnBrk="1" hangingPunct="1">
              <a:spcBef>
                <a:spcPct val="0"/>
              </a:spcBef>
              <a:buFontTx/>
              <a:buNone/>
            </a:pPr>
            <a:r>
              <a:rPr lang="en-US" altLang="x-none" sz="2963" b="1" dirty="0" smtClean="0">
                <a:latin typeface="Calibri" charset="0"/>
                <a:ea typeface="ＭＳ Ｐゴシック" charset="-128"/>
              </a:rPr>
              <a:t>20 States and Counting have Adopted </a:t>
            </a:r>
          </a:p>
          <a:p>
            <a:pPr algn="ctr" eaLnBrk="1" hangingPunct="1">
              <a:spcBef>
                <a:spcPct val="0"/>
              </a:spcBef>
              <a:buFontTx/>
              <a:buNone/>
            </a:pPr>
            <a:r>
              <a:rPr lang="en-US" altLang="x-none" sz="2963" b="1" dirty="0" smtClean="0">
                <a:latin typeface="Calibri" charset="0"/>
                <a:ea typeface="ＭＳ Ｐゴシック" charset="-128"/>
              </a:rPr>
              <a:t>SEL Competencies</a:t>
            </a:r>
            <a:endParaRPr lang="en-US" altLang="x-none" sz="2963" b="1" dirty="0">
              <a:latin typeface="Calibri" charset="0"/>
              <a:ea typeface="ＭＳ Ｐゴシック" charset="-128"/>
            </a:endParaRPr>
          </a:p>
        </p:txBody>
      </p:sp>
    </p:spTree>
    <p:extLst>
      <p:ext uri="{BB962C8B-B14F-4D97-AF65-F5344CB8AC3E}">
        <p14:creationId xmlns:p14="http://schemas.microsoft.com/office/powerpoint/2010/main" val="2033313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1" grpId="0"/>
      <p:bldP spid="12" grpId="0"/>
      <p:bldP spid="14" grpId="0"/>
      <p:bldP spid="15" grpId="0"/>
      <p:bldP spid="16" grpId="0"/>
      <p:bldP spid="17" grpId="0"/>
      <p:bldP spid="18" grpId="0"/>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22870</TotalTime>
  <Words>2152</Words>
  <Application>Microsoft Macintosh PowerPoint</Application>
  <PresentationFormat>On-screen Show (4:3)</PresentationFormat>
  <Paragraphs>230</Paragraphs>
  <Slides>37</Slides>
  <Notes>17</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8" baseType="lpstr">
      <vt:lpstr>Arial Rounded MT Bold</vt:lpstr>
      <vt:lpstr>Chalkduster</vt:lpstr>
      <vt:lpstr>Marker Felt</vt:lpstr>
      <vt:lpstr>MS PGothic</vt:lpstr>
      <vt:lpstr>ＭＳ Ｐゴシック</vt:lpstr>
      <vt:lpstr>Osaka</vt:lpstr>
      <vt:lpstr>Perpetua</vt:lpstr>
      <vt:lpstr>Arial</vt:lpstr>
      <vt:lpstr>Arial Narrow</vt:lpstr>
      <vt:lpstr>Calibri</vt:lpstr>
      <vt:lpstr>Century Schoolbook</vt:lpstr>
      <vt:lpstr>Chalkboard</vt:lpstr>
      <vt:lpstr>Comic Sans MS</vt:lpstr>
      <vt:lpstr>Marker Felt Thin</vt:lpstr>
      <vt:lpstr>Palatino Linotype</vt:lpstr>
      <vt:lpstr>Papyrus</vt:lpstr>
      <vt:lpstr>Times New Roman</vt:lpstr>
      <vt:lpstr>Verdana</vt:lpstr>
      <vt:lpstr>Wingdings</vt:lpstr>
      <vt:lpstr>Beam</vt:lpstr>
      <vt:lpstr>Document</vt:lpstr>
      <vt:lpstr>       SEL 2.0:  Social-Emotional and Character Development, Purpose, Mindset, &amp; Social Action  Maurice J. Elias, Ph.D. Dept. of Psychology, Rutgers University Director, Rutgers Social-Emotional and Character Development Lab (www.secdlab.org)     @SECDLab  Co-Director, The Academy for Social-Emotional Learning in Schools SELinSchools.org           maurice.elias@rutgers.edu             www.edutopia.org/profile/maurice-j-elias   Keynote, Rhode Island Education Vendor Fair,  Providence, RI, November 16, 2018     </vt:lpstr>
      <vt:lpstr>What is Needed to be College, Career, Community, &amp; Life Ready… in 2028?</vt:lpstr>
      <vt:lpstr>PowerPoint Presentation</vt:lpstr>
      <vt:lpstr>PowerPoint Presentation</vt:lpstr>
      <vt:lpstr>What Kind of Schools Do you Want for YOUR Grandchildren?</vt:lpstr>
      <vt:lpstr>PowerPoint Presentation</vt:lpstr>
      <vt:lpstr>Engaged Citizenship Requires Organization and Action</vt:lpstr>
      <vt:lpstr>PowerPoint Presentation</vt:lpstr>
      <vt:lpstr>PowerPoint Presentation</vt:lpstr>
      <vt:lpstr>PowerPoint Presentation</vt:lpstr>
      <vt:lpstr>We Must Shift Our Focus</vt:lpstr>
      <vt:lpstr>PowerPoint Presentation</vt:lpstr>
      <vt:lpstr>“Simply passing the accountability assessment is not enough for them to navigate this complex world” (Metz Elementary Principal)</vt:lpstr>
      <vt:lpstr>PowerPoint Presentation</vt:lpstr>
      <vt:lpstr>The Task is One of Ethical and Moral Responsibility and Educational Equity</vt:lpstr>
      <vt:lpstr>PowerPoint Presentation</vt:lpstr>
      <vt:lpstr>PowerPoint Presentation</vt:lpstr>
      <vt:lpstr>PowerPoint Presentation</vt:lpstr>
      <vt:lpstr>PowerPoint Presentation</vt:lpstr>
      <vt:lpstr>We Know How to Succeed</vt:lpstr>
      <vt:lpstr>We Need an Integration of Social-Emotional Competence and Character</vt:lpstr>
      <vt:lpstr>Positive (Noble) Purpose: William Damon </vt:lpstr>
      <vt:lpstr>Trajectory of Purpose-Related Activities</vt:lpstr>
      <vt:lpstr>Formalizing goal-setting in school toward Positive Purpose</vt:lpstr>
      <vt:lpstr>PowerPoint Presentation</vt:lpstr>
      <vt:lpstr>PowerPoint Presentation</vt:lpstr>
      <vt:lpstr>PowerPoint Presentation</vt:lpstr>
      <vt:lpstr>Academy for Social-Emotional Learning in Schools:  SELinSchools.org</vt:lpstr>
      <vt:lpstr>The Possibilities for Youth Action Are Greater Than We Might Realize</vt:lpstr>
      <vt:lpstr>The Paths to Purpose:   Service, Inspiration, Finding a Calling</vt:lpstr>
      <vt:lpstr>  Build Social-Emotional Skills and Civility with  the MOSAIC/STAT Approach  </vt:lpstr>
      <vt:lpstr>New Jersey Social Studies Standards Are Forward Looking and are More than SS Standards</vt:lpstr>
      <vt:lpstr>   Highlights of the  MOSAIC/STAT  Approach  </vt:lpstr>
      <vt:lpstr>Small Steps Toward a  Great Journey:  How Shall We Proceed to Get to Where We Know We Must Go?</vt:lpstr>
      <vt:lpstr>Courageous Leadership Needed</vt:lpstr>
      <vt:lpstr>Courageous Leadership Needed</vt:lpstr>
      <vt:lpstr>Contact Information</vt:lpstr>
    </vt:vector>
  </TitlesOfParts>
  <Company>National Association of School Psychologists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Smallwood</dc:creator>
  <cp:lastModifiedBy>dsacs-1 dsacs-1</cp:lastModifiedBy>
  <cp:revision>195</cp:revision>
  <cp:lastPrinted>2018-11-21T13:43:21Z</cp:lastPrinted>
  <dcterms:created xsi:type="dcterms:W3CDTF">2003-03-23T23:17:22Z</dcterms:created>
  <dcterms:modified xsi:type="dcterms:W3CDTF">2018-11-21T13:43:30Z</dcterms:modified>
</cp:coreProperties>
</file>